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2"/>
  </p:sldMasterIdLst>
  <p:notesMasterIdLst>
    <p:notesMasterId r:id="rId17"/>
  </p:notesMasterIdLst>
  <p:handoutMasterIdLst>
    <p:handoutMasterId r:id="rId18"/>
  </p:handoutMasterIdLst>
  <p:sldIdLst>
    <p:sldId id="268" r:id="rId3"/>
    <p:sldId id="263" r:id="rId4"/>
    <p:sldId id="333" r:id="rId5"/>
    <p:sldId id="266" r:id="rId6"/>
    <p:sldId id="315" r:id="rId7"/>
    <p:sldId id="319" r:id="rId8"/>
    <p:sldId id="317" r:id="rId9"/>
    <p:sldId id="326" r:id="rId10"/>
    <p:sldId id="330" r:id="rId11"/>
    <p:sldId id="327" r:id="rId12"/>
    <p:sldId id="328" r:id="rId13"/>
    <p:sldId id="296" r:id="rId14"/>
    <p:sldId id="262" r:id="rId15"/>
    <p:sldId id="297" r:id="rId16"/>
  </p:sldIdLst>
  <p:sldSz cx="12192000" cy="6858000"/>
  <p:notesSz cx="6797675" cy="9929813"/>
  <p:embeddedFontLst>
    <p:embeddedFont>
      <p:font typeface="맑은 고딕" pitchFamily="50" charset="-127"/>
      <p:regular r:id="rId19"/>
      <p:bold r:id="rId20"/>
    </p:embeddedFont>
    <p:embeddedFont>
      <p:font typeface="함초롬돋움" pitchFamily="18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4837"/>
    <a:srgbClr val="404040"/>
    <a:srgbClr val="DA796C"/>
    <a:srgbClr val="BDC1CA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08" autoAdjust="0"/>
    <p:restoredTop sz="94660"/>
  </p:normalViewPr>
  <p:slideViewPr>
    <p:cSldViewPr snapToGrid="0">
      <p:cViewPr varScale="1">
        <p:scale>
          <a:sx n="62" d="100"/>
          <a:sy n="62" d="100"/>
        </p:scale>
        <p:origin x="-78" y="-1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272BDCC3-3CAD-42B4-8DAE-E36839A18D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5F7B6164-5A13-4770-9BE0-3C11919445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2DFDC-ECF6-431E-9A80-4CD55818FB2F}" type="datetimeFigureOut">
              <a:rPr lang="ko-KR" altLang="en-US" smtClean="0"/>
              <a:t>2018-04-26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A36E9817-C241-4F3D-8F0D-85D87A5B355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DF136811-54C7-43C6-892B-ACE5257F0D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FBA8DC-ACE0-4D9D-ACFD-31936AC8CD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22009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6DDB0-5E41-4078-B922-7598B242C084}" type="datetimeFigureOut">
              <a:rPr lang="ko-KR" altLang="en-US" smtClean="0"/>
              <a:t>2018-04-26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8722"/>
            <a:ext cx="5438140" cy="3909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FFEA3-3E3A-4859-ACB6-46EC296C50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68811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395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99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381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4434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1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4783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8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DC1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 userDrawn="1"/>
        </p:nvSpPr>
        <p:spPr>
          <a:xfrm>
            <a:off x="319314" y="355601"/>
            <a:ext cx="11553372" cy="616856"/>
          </a:xfrm>
          <a:prstGeom prst="roundRect">
            <a:avLst>
              <a:gd name="adj" fmla="val 1469"/>
            </a:avLst>
          </a:prstGeom>
          <a:solidFill>
            <a:srgbClr val="EEEC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319314" y="537029"/>
            <a:ext cx="11553372" cy="5783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4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yeongKim/CapstoneProject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4014342" y="2180180"/>
            <a:ext cx="4163319" cy="114884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2800" b="1" dirty="0" err="1">
                <a:solidFill>
                  <a:srgbClr val="CD4837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코딧</a:t>
            </a:r>
            <a:r>
              <a:rPr lang="ko-KR" altLang="en-US" sz="2800" b="1" dirty="0">
                <a:solidFill>
                  <a:srgbClr val="CD4837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클래스</a:t>
            </a:r>
            <a:endParaRPr lang="en-US" altLang="ko-KR" sz="2800" b="1" dirty="0">
              <a:solidFill>
                <a:srgbClr val="CD4837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>
              <a:lnSpc>
                <a:spcPct val="130000"/>
              </a:lnSpc>
            </a:pPr>
            <a:r>
              <a:rPr lang="en-US" altLang="ko-KR" sz="2800" b="1" dirty="0">
                <a:solidFill>
                  <a:srgbClr val="CD4837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CODIT (Code Edit) Class</a:t>
            </a:r>
            <a:endParaRPr lang="ko-KR" altLang="en-US" b="1" dirty="0">
              <a:solidFill>
                <a:srgbClr val="CD4837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898516" y="1965935"/>
            <a:ext cx="394968" cy="72000"/>
            <a:chOff x="561638" y="1064986"/>
            <a:chExt cx="394968" cy="72000"/>
          </a:xfrm>
        </p:grpSpPr>
        <p:sp>
          <p:nvSpPr>
            <p:cNvPr id="9" name="타원 8"/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4421506" y="4152966"/>
            <a:ext cx="3348995" cy="156966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 class</a:t>
            </a:r>
          </a:p>
          <a:p>
            <a:pPr algn="ctr"/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2012150008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김미경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|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노영주교수님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2012151014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김태경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|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방영철교수님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2012151044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홍종화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|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방영철교수님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2012142035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조규연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|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방영철교수님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2" name="그림 4">
            <a:extLst>
              <a:ext uri="{FF2B5EF4-FFF2-40B4-BE49-F238E27FC236}">
                <a16:creationId xmlns="" xmlns:a16="http://schemas.microsoft.com/office/drawing/2014/main" id="{C54D6E8E-0F5D-42B5-BB06-6A189EF3B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5" t="35506" r="5376" b="13766"/>
          <a:stretch>
            <a:fillRect/>
          </a:stretch>
        </p:blipFill>
        <p:spPr bwMode="auto">
          <a:xfrm>
            <a:off x="416761" y="648571"/>
            <a:ext cx="23050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9C301D9C-8874-41DF-9F49-31D83BC4C20B}"/>
              </a:ext>
            </a:extLst>
          </p:cNvPr>
          <p:cNvGrpSpPr/>
          <p:nvPr/>
        </p:nvGrpSpPr>
        <p:grpSpPr>
          <a:xfrm>
            <a:off x="5886026" y="3482438"/>
            <a:ext cx="394968" cy="72000"/>
            <a:chOff x="561638" y="1064986"/>
            <a:chExt cx="394968" cy="72000"/>
          </a:xfrm>
        </p:grpSpPr>
        <p:sp>
          <p:nvSpPr>
            <p:cNvPr id="14" name="타원 13">
              <a:extLst>
                <a:ext uri="{FF2B5EF4-FFF2-40B4-BE49-F238E27FC236}">
                  <a16:creationId xmlns="" xmlns:a16="http://schemas.microsoft.com/office/drawing/2014/main" id="{89C799E0-B932-4CAB-93BB-9400F6D562FB}"/>
                </a:ext>
              </a:extLst>
            </p:cNvPr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="" xmlns:a16="http://schemas.microsoft.com/office/drawing/2014/main" id="{74620686-D21C-4EA2-990C-9A6AD73F1DD6}"/>
                </a:ext>
              </a:extLst>
            </p:cNvPr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E4E65914-4F16-460A-B3D5-B7F769F4D3B5}"/>
                </a:ext>
              </a:extLst>
            </p:cNvPr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14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종합설계개요</a:t>
            </a:r>
            <a:r>
              <a:rPr lang="ko-KR" altLang="en-US" sz="1400" b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r>
              <a:rPr kumimoji="0" lang="ko-KR" altLang="en-US" sz="1600" b="1" i="0" u="none" strike="noStrike" kern="1200" cap="none" spc="0" normalizeH="0" noProof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업무분담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   참고문헌      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4D0DFB72-5143-44B3-BAC7-6E97D0691580}"/>
              </a:ext>
            </a:extLst>
          </p:cNvPr>
          <p:cNvSpPr/>
          <p:nvPr/>
        </p:nvSpPr>
        <p:spPr>
          <a:xfrm>
            <a:off x="7611195" y="236566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7782835" y="990970"/>
            <a:ext cx="394968" cy="72000"/>
            <a:chOff x="2548396" y="987559"/>
            <a:chExt cx="394968" cy="72000"/>
          </a:xfrm>
        </p:grpSpPr>
        <p:sp>
          <p:nvSpPr>
            <p:cNvPr id="9" name="타원 8">
              <a:extLst>
                <a:ext uri="{FF2B5EF4-FFF2-40B4-BE49-F238E27FC236}">
                  <a16:creationId xmlns="" xmlns:a16="http://schemas.microsoft.com/office/drawing/2014/main" id="{8440F14D-B988-409D-95FE-5B7648F91B95}"/>
                </a:ext>
              </a:extLst>
            </p:cNvPr>
            <p:cNvSpPr/>
            <p:nvPr/>
          </p:nvSpPr>
          <p:spPr>
            <a:xfrm>
              <a:off x="2548396" y="987559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="" xmlns:a16="http://schemas.microsoft.com/office/drawing/2014/main" id="{30DCEFA8-29A0-45C9-8FD4-75603F754365}"/>
                </a:ext>
              </a:extLst>
            </p:cNvPr>
            <p:cNvSpPr/>
            <p:nvPr/>
          </p:nvSpPr>
          <p:spPr>
            <a:xfrm>
              <a:off x="2709880" y="987559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="" xmlns:a16="http://schemas.microsoft.com/office/drawing/2014/main" id="{DBBC54E5-BA86-4474-8B15-7EDAE815C312}"/>
                </a:ext>
              </a:extLst>
            </p:cNvPr>
            <p:cNvSpPr/>
            <p:nvPr/>
          </p:nvSpPr>
          <p:spPr>
            <a:xfrm>
              <a:off x="2871364" y="987559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F7CAD9CC-7935-4F85-9B22-6AE7F75232F2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14" name="직사각형 13">
              <a:extLst>
                <a:ext uri="{FF2B5EF4-FFF2-40B4-BE49-F238E27FC236}">
                  <a16:creationId xmlns="" xmlns:a16="http://schemas.microsoft.com/office/drawing/2014/main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12554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업무 분담</a:t>
              </a:r>
              <a:endPara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aphicFrame>
        <p:nvGraphicFramePr>
          <p:cNvPr id="16" name="Group 37">
            <a:extLst>
              <a:ext uri="{FF2B5EF4-FFF2-40B4-BE49-F238E27FC236}">
                <a16:creationId xmlns="" xmlns:a16="http://schemas.microsoft.com/office/drawing/2014/main" id="{CDDDB0AE-FAFB-45F2-B0BE-7BD54D711B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786114"/>
              </p:ext>
            </p:extLst>
          </p:nvPr>
        </p:nvGraphicFramePr>
        <p:xfrm>
          <a:off x="1061558" y="1992293"/>
          <a:ext cx="10124602" cy="3838531"/>
        </p:xfrm>
        <a:graphic>
          <a:graphicData uri="http://schemas.openxmlformats.org/drawingml/2006/table">
            <a:tbl>
              <a:tblPr/>
              <a:tblGrid>
                <a:gridCol w="1100098">
                  <a:extLst>
                    <a:ext uri="{9D8B030D-6E8A-4147-A177-3AD203B41FA5}">
                      <a16:colId xmlns="" xmlns:a16="http://schemas.microsoft.com/office/drawing/2014/main" val="2811891441"/>
                    </a:ext>
                  </a:extLst>
                </a:gridCol>
                <a:gridCol w="2256126">
                  <a:extLst>
                    <a:ext uri="{9D8B030D-6E8A-4147-A177-3AD203B41FA5}">
                      <a16:colId xmlns="" xmlns:a16="http://schemas.microsoft.com/office/drawing/2014/main" val="1922684241"/>
                    </a:ext>
                  </a:extLst>
                </a:gridCol>
                <a:gridCol w="2256126">
                  <a:extLst>
                    <a:ext uri="{9D8B030D-6E8A-4147-A177-3AD203B41FA5}">
                      <a16:colId xmlns="" xmlns:a16="http://schemas.microsoft.com/office/drawing/2014/main" val="1780714672"/>
                    </a:ext>
                  </a:extLst>
                </a:gridCol>
                <a:gridCol w="2256126">
                  <a:extLst>
                    <a:ext uri="{9D8B030D-6E8A-4147-A177-3AD203B41FA5}">
                      <a16:colId xmlns="" xmlns:a16="http://schemas.microsoft.com/office/drawing/2014/main" val="661078948"/>
                    </a:ext>
                  </a:extLst>
                </a:gridCol>
                <a:gridCol w="2256126">
                  <a:extLst>
                    <a:ext uri="{9D8B030D-6E8A-4147-A177-3AD203B41FA5}">
                      <a16:colId xmlns="" xmlns:a16="http://schemas.microsoft.com/office/drawing/2014/main" val="2340151788"/>
                    </a:ext>
                  </a:extLst>
                </a:gridCol>
              </a:tblGrid>
              <a:tr h="346638"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C1CA">
                        <a:alpha val="21000"/>
                      </a:srgbClr>
                    </a:solidFill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김미경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C1CA">
                        <a:alpha val="21000"/>
                      </a:srgbClr>
                    </a:solidFill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김태경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C1CA">
                        <a:alpha val="21000"/>
                      </a:srgbClr>
                    </a:solidFill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홍종화</a:t>
                      </a:r>
                      <a:endParaRPr kumimoji="1" lang="ko-KR" altLang="en-US" sz="13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C1CA">
                        <a:alpha val="21000"/>
                      </a:srgbClr>
                    </a:solidFill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조규연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C1CA">
                        <a:alpha val="21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78917429"/>
                  </a:ext>
                </a:extLst>
              </a:tr>
              <a:tr h="1349149"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자료수집</a:t>
                      </a: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사용자 인터페이스 기술</a:t>
                      </a:r>
                      <a:endParaRPr kumimoji="1" lang="en-US" altLang="ko-K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유사기능 사이트 비교 및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구현기능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선별 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Codemirror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라이브러리 사용법</a:t>
                      </a:r>
                      <a:endParaRPr kumimoji="1" lang="en-US" altLang="ko-K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Summernote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라이브러리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서버와 </a:t>
                      </a:r>
                      <a:r>
                        <a:rPr kumimoji="1" lang="en-US" altLang="ko-K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연동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프로젝트 기본 </a:t>
                      </a:r>
                      <a:r>
                        <a:rPr kumimoji="1" lang="ko-KR" altLang="en-US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라우트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세팅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Node.js</a:t>
                      </a: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를 이용한 서버 구축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방법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파일의 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화 처리 및 조사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160442068"/>
                  </a:ext>
                </a:extLst>
              </a:tr>
              <a:tr h="243840"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설계</a:t>
                      </a: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프론트엔드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웹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-&gt;DB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로 넘어가는 데이터처리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백엔드</a:t>
                      </a:r>
                      <a:r>
                        <a:rPr kumimoji="1" lang="en-US" altLang="ko-K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DB</a:t>
                      </a: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백엔드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DB</a:t>
                      </a: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78518728"/>
                  </a:ext>
                </a:extLst>
              </a:tr>
              <a:tr h="1172946"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구현</a:t>
                      </a: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프로젝트 전체 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View</a:t>
                      </a:r>
                      <a:endParaRPr kumimoji="1" lang="en-US" altLang="ko-K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Code Edit Frame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Codemirror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를 적용한 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Editor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처리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Text area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처리</a:t>
                      </a:r>
                      <a:endParaRPr kumimoji="1" lang="ko-KR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 </a:t>
                      </a: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구축</a:t>
                      </a:r>
                      <a:endParaRPr kumimoji="1" lang="en-US" altLang="ko-K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Community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구현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Code Compile (C)</a:t>
                      </a:r>
                      <a:endParaRPr kumimoji="1" lang="ko-KR" altLang="en-US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en-US" altLang="ko-KR" sz="13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Myclass</a:t>
                      </a:r>
                      <a:r>
                        <a:rPr kumimoji="1" lang="en-US" altLang="ko-KR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구현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파일업로드 관련 기능</a:t>
                      </a:r>
                      <a:endParaRPr kumimoji="1" lang="en-US" altLang="ko-KR" sz="1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23203540"/>
                  </a:ext>
                </a:extLst>
              </a:tr>
              <a:tr h="396240">
                <a:tc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테스트</a:t>
                      </a:r>
                    </a:p>
                  </a:txBody>
                  <a:tcPr marL="94291" marR="94291" marT="49035" marB="49035" anchor="ctr" anchorCtr="1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>
                      <a:lvl1pPr defTabSz="958850"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 defTabSz="9588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defTabSz="95885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defTabSz="95885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defTabSz="95885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</a:pPr>
                      <a:r>
                        <a:rPr kumimoji="1" lang="ko-KR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통합 테스트 및 오류사항 개선</a:t>
                      </a:r>
                    </a:p>
                  </a:txBody>
                  <a:tcPr marL="94291" marR="94291" marT="49035" marB="49035" anchor="ctr" horzOverflow="overflow">
                    <a:lnL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77289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32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종합설계개요</a:t>
            </a:r>
            <a:r>
              <a:rPr lang="ko-KR" altLang="en-US" sz="1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r>
              <a:rPr kumimoji="0" lang="ko-KR" altLang="en-US" sz="16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</a:t>
            </a:r>
            <a:r>
              <a:rPr lang="ko-KR" altLang="en-US" sz="16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</a:t>
            </a:r>
            <a:r>
              <a:rPr lang="ko-KR" altLang="en-US" sz="16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업무분담   </a:t>
            </a:r>
            <a:r>
              <a:rPr lang="ko-KR" altLang="en-US" sz="16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6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참고문헌      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4D0DFB72-5143-44B3-BAC7-6E97D0691580}"/>
              </a:ext>
            </a:extLst>
          </p:cNvPr>
          <p:cNvSpPr/>
          <p:nvPr/>
        </p:nvSpPr>
        <p:spPr>
          <a:xfrm>
            <a:off x="8900063" y="236566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9071703" y="990404"/>
            <a:ext cx="394968" cy="72000"/>
            <a:chOff x="2548396" y="987559"/>
            <a:chExt cx="394968" cy="72000"/>
          </a:xfrm>
        </p:grpSpPr>
        <p:sp>
          <p:nvSpPr>
            <p:cNvPr id="15" name="타원 14">
              <a:extLst>
                <a:ext uri="{FF2B5EF4-FFF2-40B4-BE49-F238E27FC236}">
                  <a16:creationId xmlns="" xmlns:a16="http://schemas.microsoft.com/office/drawing/2014/main" id="{8440F14D-B988-409D-95FE-5B7648F91B95}"/>
                </a:ext>
              </a:extLst>
            </p:cNvPr>
            <p:cNvSpPr/>
            <p:nvPr/>
          </p:nvSpPr>
          <p:spPr>
            <a:xfrm>
              <a:off x="2548396" y="987559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30DCEFA8-29A0-45C9-8FD4-75603F754365}"/>
                </a:ext>
              </a:extLst>
            </p:cNvPr>
            <p:cNvSpPr/>
            <p:nvPr/>
          </p:nvSpPr>
          <p:spPr>
            <a:xfrm>
              <a:off x="2709880" y="987559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DBBC54E5-BA86-4474-8B15-7EDAE815C312}"/>
                </a:ext>
              </a:extLst>
            </p:cNvPr>
            <p:cNvSpPr/>
            <p:nvPr/>
          </p:nvSpPr>
          <p:spPr>
            <a:xfrm>
              <a:off x="2871364" y="987559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aphicFrame>
        <p:nvGraphicFramePr>
          <p:cNvPr id="25" name="표 24">
            <a:extLst>
              <a:ext uri="{FF2B5EF4-FFF2-40B4-BE49-F238E27FC236}">
                <a16:creationId xmlns="" xmlns:a16="http://schemas.microsoft.com/office/drawing/2014/main" id="{57ABB015-8A26-4481-973C-E9870F7294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1975392"/>
              </p:ext>
            </p:extLst>
          </p:nvPr>
        </p:nvGraphicFramePr>
        <p:xfrm>
          <a:off x="838201" y="1280599"/>
          <a:ext cx="10515599" cy="4688405"/>
        </p:xfrm>
        <a:graphic>
          <a:graphicData uri="http://schemas.openxmlformats.org/drawingml/2006/table">
            <a:tbl>
              <a:tblPr/>
              <a:tblGrid>
                <a:gridCol w="1977570"/>
                <a:gridCol w="2960189">
                  <a:extLst>
                    <a:ext uri="{9D8B030D-6E8A-4147-A177-3AD203B41FA5}">
                      <a16:colId xmlns="" xmlns:a16="http://schemas.microsoft.com/office/drawing/2014/main" val="1781312751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4281047159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1135091213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499481189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1595711728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918821609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1816454620"/>
                    </a:ext>
                  </a:extLst>
                </a:gridCol>
                <a:gridCol w="557784">
                  <a:extLst>
                    <a:ext uri="{9D8B030D-6E8A-4147-A177-3AD203B41FA5}">
                      <a16:colId xmlns="" xmlns:a16="http://schemas.microsoft.com/office/drawing/2014/main" val="2500213560"/>
                    </a:ext>
                  </a:extLst>
                </a:gridCol>
                <a:gridCol w="557784"/>
                <a:gridCol w="557784"/>
                <a:gridCol w="557784"/>
              </a:tblGrid>
              <a:tr h="3673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항목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추진사항</a:t>
                      </a:r>
                      <a:endParaRPr kumimoji="0" lang="ko-KR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</a:t>
                      </a: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2</a:t>
                      </a: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3</a:t>
                      </a:r>
                      <a:r>
                        <a:rPr kumimoji="0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4</a:t>
                      </a:r>
                      <a:r>
                        <a:rPr kumimoji="0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5</a:t>
                      </a:r>
                      <a:r>
                        <a:rPr kumimoji="0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6</a:t>
                      </a:r>
                      <a:r>
                        <a:rPr kumimoji="0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7</a:t>
                      </a:r>
                      <a:r>
                        <a:rPr kumimoji="0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8</a:t>
                      </a:r>
                      <a:r>
                        <a:rPr kumimoji="0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9</a:t>
                      </a:r>
                      <a:r>
                        <a:rPr kumimoji="0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10</a:t>
                      </a:r>
                      <a:r>
                        <a:rPr kumimoji="0" lang="ko-KR" alt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월</a:t>
                      </a:r>
                      <a:endParaRPr kumimoji="0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184898262"/>
                  </a:ext>
                </a:extLst>
              </a:tr>
              <a:tr h="36713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요구사항 </a:t>
                      </a: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정의 및 </a:t>
                      </a: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분석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사용자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&amp;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기능별 요구사항 정의 및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분석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sz="1000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459671047"/>
                  </a:ext>
                </a:extLst>
              </a:tr>
              <a:tr h="162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시스템설계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프로젝트 개발 환경 </a:t>
                      </a:r>
                      <a:r>
                        <a:rPr kumimoji="0" lang="ko-KR" altLang="en-US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세팅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&amp;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기본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DB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설계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186034985"/>
                  </a:ext>
                </a:extLst>
              </a:tr>
              <a:tr h="37098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구현내용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코딩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-DB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수정 및 추가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커뮤니티 기능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프론트엔드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웹 </a:t>
                      </a:r>
                      <a:r>
                        <a:rPr kumimoji="0" lang="ko-KR" altLang="en-US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뷰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언어별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컴파일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en-US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CodeMirror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환경설정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-LMS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지원 기능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3461023453"/>
                  </a:ext>
                </a:extLst>
              </a:tr>
              <a:tr h="94337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시험 및 데모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학생계정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통합시험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교수계정 통합시험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시스템 완전성 보강 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759967960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문서화 및 발표</a:t>
                      </a:r>
                      <a:endParaRPr kumimoji="0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중간보고서 작성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중간보고서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매뉴얼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-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발표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(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전시회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, </a:t>
                      </a: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산업기술대전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13970" marR="13970" marT="13971" marB="13971" anchor="ctr" horzOverflow="overflow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hlink"/>
                        </a:buClr>
                        <a:buFont typeface="Wingdings" panose="05000000000000000000" pitchFamily="2" charset="2"/>
                        <a:defRPr sz="2400" b="1">
                          <a:solidFill>
                            <a:schemeClr val="tx2"/>
                          </a:solidFill>
                          <a:latin typeface="Verdan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tx1"/>
                        </a:buClr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lang="ko-KR" altLang="en-US" dirty="0"/>
                    </a:p>
                  </a:txBody>
                  <a:tcPr marL="13970" marR="13970" marT="13971" marB="1397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25444"/>
                  </a:ext>
                </a:extLst>
              </a:tr>
            </a:tbl>
          </a:graphicData>
        </a:graphic>
      </p:graphicFrame>
      <p:cxnSp>
        <p:nvCxnSpPr>
          <p:cNvPr id="5" name="직선 연결선 4"/>
          <p:cNvCxnSpPr/>
          <p:nvPr/>
        </p:nvCxnSpPr>
        <p:spPr>
          <a:xfrm>
            <a:off x="5765800" y="1879604"/>
            <a:ext cx="567267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6333067" y="2336804"/>
            <a:ext cx="567267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6697134" y="2760135"/>
            <a:ext cx="1608666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697134" y="3022604"/>
            <a:ext cx="897466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900334" y="3310471"/>
            <a:ext cx="694266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7924800" y="3564470"/>
            <a:ext cx="1182903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7924799" y="3869268"/>
            <a:ext cx="643467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831667" y="4207937"/>
            <a:ext cx="1276036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8332796" y="4588933"/>
            <a:ext cx="387871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8568266" y="4851400"/>
            <a:ext cx="387871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8844699" y="5096933"/>
            <a:ext cx="387871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9143703" y="5511800"/>
            <a:ext cx="1092497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10236200" y="5774266"/>
            <a:ext cx="1092497" cy="0"/>
          </a:xfrm>
          <a:prstGeom prst="line">
            <a:avLst/>
          </a:prstGeom>
          <a:ln w="101600">
            <a:solidFill>
              <a:srgbClr val="CD48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58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960820C9-BF7B-466A-B37E-D347E6737686}"/>
              </a:ext>
            </a:extLst>
          </p:cNvPr>
          <p:cNvSpPr txBox="1"/>
          <p:nvPr/>
        </p:nvSpPr>
        <p:spPr>
          <a:xfrm>
            <a:off x="716570" y="1864589"/>
            <a:ext cx="5317481" cy="3000821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marL="2857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이것이 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MySQL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이다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데이터베이스 첫걸음 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 dirty="0" err="1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한빛출판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네트워크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모던 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웹을 위한 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Node.js 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프로그래밍 </a:t>
            </a:r>
            <a:r>
              <a:rPr lang="en-US" altLang="ko-KR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 dirty="0" err="1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한빛출판</a:t>
            </a:r>
            <a:r>
              <a:rPr lang="ko-KR" altLang="en-US" sz="1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네트워크</a:t>
            </a:r>
            <a:r>
              <a:rPr lang="en-US" altLang="ko-KR" sz="140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 it! HTML5 + CSS3 </a:t>
            </a:r>
            <a:r>
              <a:rPr lang="ko-KR" altLang="en-US" sz="140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웹표준의 정석 </a:t>
            </a:r>
            <a:r>
              <a:rPr lang="en-US" altLang="ko-KR" sz="140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40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이지스퍼블리싱</a:t>
            </a:r>
            <a:r>
              <a:rPr lang="en-US" altLang="ko-KR" sz="1400" smtClean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고성능 </a:t>
            </a:r>
            <a:r>
              <a:rPr lang="ko-KR" altLang="en-US" sz="140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자바스크립트 그래픽스 </a:t>
            </a:r>
            <a:r>
              <a:rPr lang="en-US" altLang="ko-KR" sz="140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HTML5 </a:t>
            </a:r>
            <a:r>
              <a:rPr lang="ko-KR" altLang="en-US" sz="140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캔버스 </a:t>
            </a:r>
            <a:r>
              <a:rPr lang="en-US" altLang="ko-KR" sz="140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+ </a:t>
            </a: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jQuery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NodeJs </a:t>
            </a: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하이퍼포먼스</a:t>
            </a:r>
            <a:endParaRPr lang="en-US" altLang="ko-KR" sz="140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풀스택 개발자를 위한 </a:t>
            </a: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Mean</a:t>
            </a: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스택 입문</a:t>
            </a:r>
            <a:endParaRPr lang="en-US" altLang="ko-KR" sz="140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모던 웹을 위한 </a:t>
            </a: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Javascript + Jquery </a:t>
            </a: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입문</a:t>
            </a:r>
            <a:endParaRPr lang="en-US" altLang="ko-KR" sz="140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Jquery </a:t>
            </a: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최고의 교과서</a:t>
            </a:r>
            <a:endParaRPr lang="en-US" altLang="ko-KR" sz="140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EcmaScript6 </a:t>
            </a:r>
            <a:r>
              <a:rPr lang="ko-KR" altLang="en-US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레퍼런스</a:t>
            </a:r>
            <a:r>
              <a:rPr lang="en-US" altLang="ko-KR" sz="140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endParaRPr lang="en-US" altLang="ko-KR" sz="140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161B6B22-B1DF-49FF-836F-C2D5004B7C31}"/>
              </a:ext>
            </a:extLst>
          </p:cNvPr>
          <p:cNvSpPr txBox="1"/>
          <p:nvPr/>
        </p:nvSpPr>
        <p:spPr>
          <a:xfrm>
            <a:off x="11412071" y="6406011"/>
            <a:ext cx="4527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600" b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25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="" xmlns:a16="http://schemas.microsoft.com/office/drawing/2014/main" id="{F7CAD9CC-7935-4F85-9B22-6AE7F75232F2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40" name="직사각형 39">
              <a:extLst>
                <a:ext uri="{FF2B5EF4-FFF2-40B4-BE49-F238E27FC236}">
                  <a16:creationId xmlns="" xmlns:a16="http://schemas.microsoft.com/office/drawing/2014/main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12554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참고 문헌</a:t>
              </a:r>
              <a:endPara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종합설계개요</a:t>
            </a:r>
            <a:r>
              <a:rPr lang="ko-KR" altLang="en-US" sz="1400" b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r>
              <a:rPr kumimoji="0" lang="ko-KR" altLang="en-US" sz="1600" b="1" i="0" u="none" strike="noStrike" kern="1200" cap="none" spc="0" normalizeH="0" noProof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업무분담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   </a:t>
            </a:r>
            <a:r>
              <a:rPr lang="ko-KR" altLang="en-US" sz="1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참고문헌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 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="" xmlns:a16="http://schemas.microsoft.com/office/drawing/2014/main" id="{4D0DFB72-5143-44B3-BAC7-6E97D0691580}"/>
              </a:ext>
            </a:extLst>
          </p:cNvPr>
          <p:cNvSpPr/>
          <p:nvPr/>
        </p:nvSpPr>
        <p:spPr>
          <a:xfrm>
            <a:off x="10075721" y="236566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10247361" y="952039"/>
            <a:ext cx="394968" cy="72000"/>
            <a:chOff x="2548396" y="987559"/>
            <a:chExt cx="394968" cy="72000"/>
          </a:xfrm>
        </p:grpSpPr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8440F14D-B988-409D-95FE-5B7648F91B95}"/>
                </a:ext>
              </a:extLst>
            </p:cNvPr>
            <p:cNvSpPr/>
            <p:nvPr/>
          </p:nvSpPr>
          <p:spPr>
            <a:xfrm>
              <a:off x="2548396" y="987559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30DCEFA8-29A0-45C9-8FD4-75603F754365}"/>
                </a:ext>
              </a:extLst>
            </p:cNvPr>
            <p:cNvSpPr/>
            <p:nvPr/>
          </p:nvSpPr>
          <p:spPr>
            <a:xfrm>
              <a:off x="2709880" y="987559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DBBC54E5-BA86-4474-8B15-7EDAE815C312}"/>
                </a:ext>
              </a:extLst>
            </p:cNvPr>
            <p:cNvSpPr/>
            <p:nvPr/>
          </p:nvSpPr>
          <p:spPr>
            <a:xfrm>
              <a:off x="2871364" y="987559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601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그룹 82"/>
          <p:cNvGrpSpPr/>
          <p:nvPr/>
        </p:nvGrpSpPr>
        <p:grpSpPr>
          <a:xfrm>
            <a:off x="5898516" y="2654510"/>
            <a:ext cx="394968" cy="72000"/>
            <a:chOff x="561638" y="1064986"/>
            <a:chExt cx="394968" cy="72000"/>
          </a:xfrm>
        </p:grpSpPr>
        <p:sp>
          <p:nvSpPr>
            <p:cNvPr id="73" name="타원 72"/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5" name="타원 74"/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174114" y="2750425"/>
            <a:ext cx="1843774" cy="10525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4800" b="1" dirty="0">
                <a:solidFill>
                  <a:srgbClr val="CD483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Q &amp; A</a:t>
            </a:r>
            <a:endParaRPr lang="ko-KR" altLang="en-US" sz="4800" b="1" dirty="0">
              <a:solidFill>
                <a:srgbClr val="CD483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="" xmlns:a16="http://schemas.microsoft.com/office/drawing/2014/main" id="{FD0DDFE8-F430-4008-A36A-87D17360EA1D}"/>
              </a:ext>
            </a:extLst>
          </p:cNvPr>
          <p:cNvGrpSpPr/>
          <p:nvPr/>
        </p:nvGrpSpPr>
        <p:grpSpPr>
          <a:xfrm>
            <a:off x="5882241" y="3969885"/>
            <a:ext cx="394968" cy="72000"/>
            <a:chOff x="561638" y="1064986"/>
            <a:chExt cx="394968" cy="72000"/>
          </a:xfrm>
        </p:grpSpPr>
        <p:sp>
          <p:nvSpPr>
            <p:cNvPr id="8" name="타원 7">
              <a:extLst>
                <a:ext uri="{FF2B5EF4-FFF2-40B4-BE49-F238E27FC236}">
                  <a16:creationId xmlns="" xmlns:a16="http://schemas.microsoft.com/office/drawing/2014/main" id="{B37F5EF7-4813-404E-BD67-5AE34F4FE118}"/>
                </a:ext>
              </a:extLst>
            </p:cNvPr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="" xmlns:a16="http://schemas.microsoft.com/office/drawing/2014/main" id="{DDEF9550-532C-4552-9518-E00AE643EE61}"/>
                </a:ext>
              </a:extLst>
            </p:cNvPr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="" xmlns:a16="http://schemas.microsoft.com/office/drawing/2014/main" id="{022F9600-4187-41C5-A42B-E91C11523672}"/>
                </a:ext>
              </a:extLst>
            </p:cNvPr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434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그룹 82"/>
          <p:cNvGrpSpPr/>
          <p:nvPr/>
        </p:nvGrpSpPr>
        <p:grpSpPr>
          <a:xfrm>
            <a:off x="5898516" y="2654510"/>
            <a:ext cx="394968" cy="72000"/>
            <a:chOff x="561638" y="1064986"/>
            <a:chExt cx="394968" cy="72000"/>
          </a:xfrm>
        </p:grpSpPr>
        <p:sp>
          <p:nvSpPr>
            <p:cNvPr id="73" name="타원 72"/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5" name="타원 74"/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091285" y="2750425"/>
            <a:ext cx="4009431" cy="10525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srgbClr val="CD483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Thank you :-)</a:t>
            </a:r>
            <a:endParaRPr kumimoji="0" lang="ko-KR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CD483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="" xmlns:a16="http://schemas.microsoft.com/office/drawing/2014/main" id="{FD0DDFE8-F430-4008-A36A-87D17360EA1D}"/>
              </a:ext>
            </a:extLst>
          </p:cNvPr>
          <p:cNvGrpSpPr/>
          <p:nvPr/>
        </p:nvGrpSpPr>
        <p:grpSpPr>
          <a:xfrm>
            <a:off x="5882241" y="3969885"/>
            <a:ext cx="394968" cy="72000"/>
            <a:chOff x="561638" y="1064986"/>
            <a:chExt cx="394968" cy="72000"/>
          </a:xfrm>
        </p:grpSpPr>
        <p:sp>
          <p:nvSpPr>
            <p:cNvPr id="8" name="타원 7">
              <a:extLst>
                <a:ext uri="{FF2B5EF4-FFF2-40B4-BE49-F238E27FC236}">
                  <a16:creationId xmlns="" xmlns:a16="http://schemas.microsoft.com/office/drawing/2014/main" id="{B37F5EF7-4813-404E-BD67-5AE34F4FE118}"/>
                </a:ext>
              </a:extLst>
            </p:cNvPr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="" xmlns:a16="http://schemas.microsoft.com/office/drawing/2014/main" id="{DDEF9550-532C-4552-9518-E00AE643EE61}"/>
                </a:ext>
              </a:extLst>
            </p:cNvPr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="" xmlns:a16="http://schemas.microsoft.com/office/drawing/2014/main" id="{022F9600-4187-41C5-A42B-E91C11523672}"/>
                </a:ext>
              </a:extLst>
            </p:cNvPr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388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2123885" y="726148"/>
            <a:ext cx="2787973" cy="540002"/>
            <a:chOff x="4707075" y="1625598"/>
            <a:chExt cx="2787973" cy="540002"/>
          </a:xfrm>
          <a:solidFill>
            <a:schemeClr val="tx1"/>
          </a:solidFill>
        </p:grpSpPr>
        <p:sp>
          <p:nvSpPr>
            <p:cNvPr id="3" name="타원 2"/>
            <p:cNvSpPr/>
            <p:nvPr/>
          </p:nvSpPr>
          <p:spPr>
            <a:xfrm>
              <a:off x="4707075" y="1625600"/>
              <a:ext cx="540000" cy="54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타원 3"/>
            <p:cNvSpPr/>
            <p:nvPr/>
          </p:nvSpPr>
          <p:spPr>
            <a:xfrm>
              <a:off x="6955048" y="1625598"/>
              <a:ext cx="540000" cy="54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4977075" y="1625599"/>
              <a:ext cx="2247973" cy="5400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Contents</a:t>
              </a:r>
              <a:endParaRPr lang="ko-KR" altLang="en-US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173405" y="726148"/>
            <a:ext cx="1438214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73405" y="1340530"/>
            <a:ext cx="1438214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endParaRPr lang="en-US" altLang="ko-KR" sz="1600" b="1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73405" y="1961393"/>
            <a:ext cx="209544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수행 시나리오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73405" y="2616270"/>
            <a:ext cx="209544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개발방법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73405" y="3241330"/>
            <a:ext cx="1040670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현황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250894" y="1180269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6250894" y="1815269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250894" y="2450269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250894" y="3085269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6250894" y="3720269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771239" y="726148"/>
            <a:ext cx="29687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771238" y="1340530"/>
            <a:ext cx="29687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659028" y="1961393"/>
            <a:ext cx="40908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12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659028" y="2586453"/>
            <a:ext cx="40908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18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659028" y="3241330"/>
            <a:ext cx="40908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21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="" xmlns:a16="http://schemas.microsoft.com/office/drawing/2014/main" id="{849FFA75-2342-4D77-82B4-164F7B2D6F9A}"/>
              </a:ext>
            </a:extLst>
          </p:cNvPr>
          <p:cNvCxnSpPr/>
          <p:nvPr/>
        </p:nvCxnSpPr>
        <p:spPr>
          <a:xfrm>
            <a:off x="6254208" y="4339812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1FD6371A-833E-4D86-9CA4-810C664D00EE}"/>
              </a:ext>
            </a:extLst>
          </p:cNvPr>
          <p:cNvSpPr txBox="1"/>
          <p:nvPr/>
        </p:nvSpPr>
        <p:spPr>
          <a:xfrm>
            <a:off x="9662342" y="3860873"/>
            <a:ext cx="409087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altLang="ko-KR" sz="16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22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171659" y="4481736"/>
            <a:ext cx="3896456" cy="1094088"/>
            <a:chOff x="6184161" y="5097729"/>
            <a:chExt cx="3896456" cy="1094088"/>
          </a:xfrm>
        </p:grpSpPr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423C0467-7D2E-49D3-8D65-2E493A042E99}"/>
                </a:ext>
              </a:extLst>
            </p:cNvPr>
            <p:cNvSpPr txBox="1"/>
            <p:nvPr/>
          </p:nvSpPr>
          <p:spPr>
            <a:xfrm>
              <a:off x="6185907" y="5097729"/>
              <a:ext cx="1835759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 수행일정</a:t>
              </a: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="" xmlns:a16="http://schemas.microsoft.com/office/drawing/2014/main" id="{15D4995B-8C76-4CE2-A95B-E6B989845480}"/>
                </a:ext>
              </a:extLst>
            </p:cNvPr>
            <p:cNvCxnSpPr/>
            <p:nvPr/>
          </p:nvCxnSpPr>
          <p:spPr>
            <a:xfrm>
              <a:off x="6263396" y="5576668"/>
              <a:ext cx="3776648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="" xmlns:a16="http://schemas.microsoft.com/office/drawing/2014/main" id="{2A27BBCA-64E1-4E21-9A88-939BE9AC1B9B}"/>
                </a:ext>
              </a:extLst>
            </p:cNvPr>
            <p:cNvSpPr txBox="1"/>
            <p:nvPr/>
          </p:nvSpPr>
          <p:spPr>
            <a:xfrm>
              <a:off x="9671530" y="5097729"/>
              <a:ext cx="409087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lang="en-US" altLang="ko-KR" sz="16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24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8C3D3800-D152-4F69-A6AE-BE5C354ADA84}"/>
                </a:ext>
              </a:extLst>
            </p:cNvPr>
            <p:cNvSpPr txBox="1"/>
            <p:nvPr/>
          </p:nvSpPr>
          <p:spPr>
            <a:xfrm>
              <a:off x="6184161" y="5712878"/>
              <a:ext cx="2095445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필요기술 및 참고문헌</a:t>
              </a:r>
            </a:p>
          </p:txBody>
        </p:sp>
        <p:cxnSp>
          <p:nvCxnSpPr>
            <p:cNvPr id="42" name="직선 연결선 41">
              <a:extLst>
                <a:ext uri="{FF2B5EF4-FFF2-40B4-BE49-F238E27FC236}">
                  <a16:creationId xmlns="" xmlns:a16="http://schemas.microsoft.com/office/drawing/2014/main" id="{D9B6AAA0-33C6-4E58-B04B-B80F75FA50F6}"/>
                </a:ext>
              </a:extLst>
            </p:cNvPr>
            <p:cNvCxnSpPr/>
            <p:nvPr/>
          </p:nvCxnSpPr>
          <p:spPr>
            <a:xfrm>
              <a:off x="6261650" y="6191817"/>
              <a:ext cx="3776648" cy="0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="" xmlns:a16="http://schemas.microsoft.com/office/drawing/2014/main" id="{9CFD5600-FC2D-4C62-9199-72C8F1CE80FE}"/>
                </a:ext>
              </a:extLst>
            </p:cNvPr>
            <p:cNvSpPr txBox="1"/>
            <p:nvPr/>
          </p:nvSpPr>
          <p:spPr>
            <a:xfrm>
              <a:off x="9669784" y="5712878"/>
              <a:ext cx="409087" cy="33855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lang="en-US" altLang="ko-KR" sz="1600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25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F45542F5-44F7-4AB7-BAEB-54D3DD7114AA}"/>
              </a:ext>
            </a:extLst>
          </p:cNvPr>
          <p:cNvSpPr txBox="1"/>
          <p:nvPr/>
        </p:nvSpPr>
        <p:spPr>
          <a:xfrm>
            <a:off x="6198700" y="3848954"/>
            <a:ext cx="1040670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업무 </a:t>
            </a:r>
            <a:r>
              <a:rPr lang="ko-KR" altLang="en-US" sz="16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분담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796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BA2732B5-3DA6-49EB-9AC5-38C59EF13A2C}"/>
              </a:ext>
            </a:extLst>
          </p:cNvPr>
          <p:cNvGrpSpPr/>
          <p:nvPr/>
        </p:nvGrpSpPr>
        <p:grpSpPr>
          <a:xfrm>
            <a:off x="858520" y="987559"/>
            <a:ext cx="394968" cy="72000"/>
            <a:chOff x="561638" y="1064986"/>
            <a:chExt cx="394968" cy="72000"/>
          </a:xfrm>
        </p:grpSpPr>
        <p:sp>
          <p:nvSpPr>
            <p:cNvPr id="73" name="타원 72"/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5" name="타원 74"/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398277F0-5348-4EEC-A1FB-530F78C438E5}"/>
              </a:ext>
            </a:extLst>
          </p:cNvPr>
          <p:cNvSpPr txBox="1"/>
          <p:nvPr/>
        </p:nvSpPr>
        <p:spPr>
          <a:xfrm>
            <a:off x="1238203" y="1975134"/>
            <a:ext cx="3350597" cy="868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진도가 느림</a:t>
            </a:r>
            <a:r>
              <a:rPr lang="en-US" altLang="ko-KR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구현 내용 적음</a:t>
            </a:r>
            <a:r>
              <a:rPr lang="en-US" altLang="ko-KR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en-US" altLang="ko-KR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화면설계가 미진함</a:t>
            </a:r>
            <a:endParaRPr lang="ko-KR" altLang="en-US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5C861378-3F49-4AFD-8704-01A1A23195E4}"/>
              </a:ext>
            </a:extLst>
          </p:cNvPr>
          <p:cNvSpPr/>
          <p:nvPr/>
        </p:nvSpPr>
        <p:spPr>
          <a:xfrm>
            <a:off x="686880" y="162260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AAB24A8C-BB68-4982-B012-E3CDA83B8905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4" name="직사각형 3">
              <a:extLst>
                <a:ext uri="{FF2B5EF4-FFF2-40B4-BE49-F238E27FC236}">
                  <a16:creationId xmlns="" xmlns:a16="http://schemas.microsoft.com/office/drawing/2014/main" id="{57C8C192-13D9-4B04-821A-F35355037FF2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6250A00B-5C26-4889-BB55-D3AD795E559C}"/>
                </a:ext>
              </a:extLst>
            </p:cNvPr>
            <p:cNvSpPr txBox="1"/>
            <p:nvPr/>
          </p:nvSpPr>
          <p:spPr>
            <a:xfrm>
              <a:off x="385737" y="1307672"/>
              <a:ext cx="36038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2</a:t>
              </a:r>
              <a:r>
                <a:rPr kumimoji="0" lang="ko-KR" alt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차 발표 결과 </a:t>
              </a:r>
              <a:r>
                <a:rPr kumimoji="0" lang="en-US" altLang="ko-KR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:: </a:t>
              </a:r>
              <a:r>
                <a:rPr kumimoji="0" lang="ko-KR" alt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지도교수확인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7EFBB9AD-2576-4594-92FE-815A65E7379A}"/>
              </a:ext>
            </a:extLst>
          </p:cNvPr>
          <p:cNvSpPr txBox="1"/>
          <p:nvPr/>
        </p:nvSpPr>
        <p:spPr>
          <a:xfrm>
            <a:off x="11567895" y="6406011"/>
            <a:ext cx="29687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600" b="1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지적사항</a:t>
            </a:r>
            <a:r>
              <a:rPr lang="ko-KR" altLang="en-US" sz="14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kumimoji="0" lang="ko-KR" altLang="en-US" sz="14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r>
              <a:rPr kumimoji="0" lang="ko-KR" altLang="en-US" sz="1400" i="0" u="none" strike="noStrike" kern="1200" cap="none" spc="0" normalizeH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 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 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업무분담   </a:t>
            </a:r>
            <a:r>
              <a:rPr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   참고문헌      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98277F0-5348-4EEC-A1FB-530F78C438E5}"/>
              </a:ext>
            </a:extLst>
          </p:cNvPr>
          <p:cNvSpPr txBox="1"/>
          <p:nvPr/>
        </p:nvSpPr>
        <p:spPr>
          <a:xfrm>
            <a:off x="1181488" y="4230654"/>
            <a:ext cx="292099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프로젝트 데모로 확인</a:t>
            </a:r>
            <a:endParaRPr lang="en-US" altLang="ko-KR" sz="20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AAB24A8C-BB68-4982-B012-E3CDA83B8905}"/>
              </a:ext>
            </a:extLst>
          </p:cNvPr>
          <p:cNvGrpSpPr/>
          <p:nvPr/>
        </p:nvGrpSpPr>
        <p:grpSpPr>
          <a:xfrm>
            <a:off x="248618" y="3433463"/>
            <a:ext cx="11581333" cy="560310"/>
            <a:chOff x="305333" y="1231211"/>
            <a:chExt cx="11581333" cy="560310"/>
          </a:xfrm>
        </p:grpSpPr>
        <p:sp>
          <p:nvSpPr>
            <p:cNvPr id="15" name="직사각형 14">
              <a:extLst>
                <a:ext uri="{FF2B5EF4-FFF2-40B4-BE49-F238E27FC236}">
                  <a16:creationId xmlns="" xmlns:a16="http://schemas.microsoft.com/office/drawing/2014/main" id="{57C8C192-13D9-4B04-821A-F35355037FF2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6250A00B-5C26-4889-BB55-D3AD795E559C}"/>
                </a:ext>
              </a:extLst>
            </p:cNvPr>
            <p:cNvSpPr txBox="1"/>
            <p:nvPr/>
          </p:nvSpPr>
          <p:spPr>
            <a:xfrm>
              <a:off x="385737" y="1307672"/>
              <a:ext cx="835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답변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82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BA2732B5-3DA6-49EB-9AC5-38C59EF13A2C}"/>
              </a:ext>
            </a:extLst>
          </p:cNvPr>
          <p:cNvGrpSpPr/>
          <p:nvPr/>
        </p:nvGrpSpPr>
        <p:grpSpPr>
          <a:xfrm>
            <a:off x="858520" y="987559"/>
            <a:ext cx="394968" cy="72000"/>
            <a:chOff x="561638" y="1064986"/>
            <a:chExt cx="394968" cy="72000"/>
          </a:xfrm>
        </p:grpSpPr>
        <p:sp>
          <p:nvSpPr>
            <p:cNvPr id="73" name="타원 72"/>
            <p:cNvSpPr/>
            <p:nvPr/>
          </p:nvSpPr>
          <p:spPr>
            <a:xfrm>
              <a:off x="561638" y="1064986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4" name="타원 73"/>
            <p:cNvSpPr/>
            <p:nvPr/>
          </p:nvSpPr>
          <p:spPr>
            <a:xfrm>
              <a:off x="723122" y="1064986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75" name="타원 74"/>
            <p:cNvSpPr/>
            <p:nvPr/>
          </p:nvSpPr>
          <p:spPr>
            <a:xfrm>
              <a:off x="884606" y="1064986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5C861378-3F49-4AFD-8704-01A1A23195E4}"/>
              </a:ext>
            </a:extLst>
          </p:cNvPr>
          <p:cNvSpPr/>
          <p:nvPr/>
        </p:nvSpPr>
        <p:spPr>
          <a:xfrm>
            <a:off x="686880" y="162260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7EFBB9AD-2576-4594-92FE-815A65E7379A}"/>
              </a:ext>
            </a:extLst>
          </p:cNvPr>
          <p:cNvSpPr txBox="1"/>
          <p:nvPr/>
        </p:nvSpPr>
        <p:spPr>
          <a:xfrm>
            <a:off x="11567895" y="6406011"/>
            <a:ext cx="29687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sz="1600" b="1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종합설계개요</a:t>
            </a:r>
            <a:r>
              <a:rPr lang="ko-KR" altLang="en-US" sz="1400" b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4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</a:t>
            </a:r>
            <a:r>
              <a:rPr kumimoji="0" lang="ko-KR" altLang="en-US" sz="140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</a:t>
            </a:r>
            <a:r>
              <a:rPr kumimoji="0" lang="ko-KR" altLang="en-US" sz="1400" i="0" u="none" strike="noStrike" kern="1200" cap="none" spc="0" normalizeH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업무분담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   참고문헌      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xmlns="" id="{F7CAD9CC-7935-4F85-9B22-6AE7F75232F2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xmlns="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1752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000" b="1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연구개발 배경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4828A3B5-6571-492F-8E40-0644BAA1A55E}"/>
              </a:ext>
            </a:extLst>
          </p:cNvPr>
          <p:cNvSpPr/>
          <p:nvPr/>
        </p:nvSpPr>
        <p:spPr>
          <a:xfrm>
            <a:off x="305333" y="2656048"/>
            <a:ext cx="11581333" cy="560310"/>
          </a:xfrm>
          <a:prstGeom prst="rect">
            <a:avLst/>
          </a:prstGeom>
          <a:solidFill>
            <a:srgbClr val="DA796C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727C6B90-ECAE-4712-9279-A7253D35C5BF}"/>
              </a:ext>
            </a:extLst>
          </p:cNvPr>
          <p:cNvSpPr/>
          <p:nvPr/>
        </p:nvSpPr>
        <p:spPr>
          <a:xfrm>
            <a:off x="283438" y="4447122"/>
            <a:ext cx="11581333" cy="560310"/>
          </a:xfrm>
          <a:prstGeom prst="rect">
            <a:avLst/>
          </a:prstGeom>
          <a:solidFill>
            <a:srgbClr val="DA796C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FE57D6C6-5E88-4C0A-81BF-E6CD8DF5ED12}"/>
              </a:ext>
            </a:extLst>
          </p:cNvPr>
          <p:cNvGrpSpPr/>
          <p:nvPr/>
        </p:nvGrpSpPr>
        <p:grpSpPr>
          <a:xfrm>
            <a:off x="1927904" y="3326942"/>
            <a:ext cx="7199407" cy="912373"/>
            <a:chOff x="1979926" y="3241300"/>
            <a:chExt cx="7199407" cy="91237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3B21158C-C4EA-4C6D-9DD0-177D90AD868B}"/>
                </a:ext>
              </a:extLst>
            </p:cNvPr>
            <p:cNvSpPr txBox="1"/>
            <p:nvPr/>
          </p:nvSpPr>
          <p:spPr>
            <a:xfrm>
              <a:off x="1979926" y="3241300"/>
              <a:ext cx="52725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웹 코드 에디터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를 추가하여 프로그래밍 강의 학습 지원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3FFA97F6-38E6-4892-82B5-214266774E19}"/>
                </a:ext>
              </a:extLst>
            </p:cNvPr>
            <p:cNvSpPr txBox="1"/>
            <p:nvPr/>
          </p:nvSpPr>
          <p:spPr>
            <a:xfrm>
              <a:off x="1979926" y="3513190"/>
              <a:ext cx="71994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메인페이지에서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강의자료 다운로드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를 제공함으로써 학생들에게 편리성 제공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4EEE784D-9252-4D73-9A43-9DA8C99E6098}"/>
                </a:ext>
              </a:extLst>
            </p:cNvPr>
            <p:cNvSpPr txBox="1"/>
            <p:nvPr/>
          </p:nvSpPr>
          <p:spPr>
            <a:xfrm>
              <a:off x="1979926" y="3815119"/>
              <a:ext cx="54713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marR="0" lvl="0" indent="-28575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학생들간 자유롭게 질문하고 답할 수 있는 </a:t>
              </a:r>
              <a:r>
                <a:rPr kumimoji="0" lang="ko-KR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커뮤니티</a:t>
              </a:r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마련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931E82A4-FEED-4EB0-9A96-BB16F05E6FAD}"/>
              </a:ext>
            </a:extLst>
          </p:cNvPr>
          <p:cNvSpPr txBox="1"/>
          <p:nvPr/>
        </p:nvSpPr>
        <p:spPr>
          <a:xfrm>
            <a:off x="1957405" y="1917288"/>
            <a:ext cx="60644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</a:t>
            </a:r>
            <a:r>
              <a:rPr lang="ko-KR" altLang="en-US" sz="1600" dirty="0" err="1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이클래스보다</a:t>
            </a: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실용적인 교육지원시스템의 필요성 </a:t>
            </a: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증가</a:t>
            </a:r>
            <a:endParaRPr lang="en-US" altLang="ko-KR" sz="16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학생들에게 실질적으로 필요한 기능 위주의 시스템서비스 필요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38D54A48-7CD9-402E-A307-B140BAEA6B86}"/>
              </a:ext>
            </a:extLst>
          </p:cNvPr>
          <p:cNvSpPr txBox="1"/>
          <p:nvPr/>
        </p:nvSpPr>
        <p:spPr>
          <a:xfrm>
            <a:off x="1957405" y="5183167"/>
            <a:ext cx="38972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과제제출 및 수행 용이</a:t>
            </a:r>
            <a:endParaRPr lang="en-US" altLang="ko-KR" sz="16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웹에서 프로그래밍 실습</a:t>
            </a:r>
            <a:endParaRPr lang="en-US" altLang="ko-KR" sz="16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여러 과목의 강의자료를 쉽게 다운로드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577A9634-5BBD-4200-A856-78AA55977B35}"/>
              </a:ext>
            </a:extLst>
          </p:cNvPr>
          <p:cNvSpPr txBox="1"/>
          <p:nvPr/>
        </p:nvSpPr>
        <p:spPr>
          <a:xfrm>
            <a:off x="6674005" y="5183167"/>
            <a:ext cx="3560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다운로드 없이 과제 평가 가능</a:t>
            </a:r>
            <a:endParaRPr lang="en-US" altLang="ko-KR" sz="16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성적 포트폴리오 작성 및 관리 용이</a:t>
            </a:r>
            <a:endParaRPr lang="en-US" altLang="ko-KR" sz="1600" dirty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AE83E8B8-F8EC-4E8D-8854-7B86BE4C4303}"/>
              </a:ext>
            </a:extLst>
          </p:cNvPr>
          <p:cNvSpPr txBox="1"/>
          <p:nvPr/>
        </p:nvSpPr>
        <p:spPr>
          <a:xfrm>
            <a:off x="505005" y="2732509"/>
            <a:ext cx="1752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연구개발 목표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D9795599-F543-41DC-BD7D-CAAD7055295C}"/>
              </a:ext>
            </a:extLst>
          </p:cNvPr>
          <p:cNvSpPr txBox="1"/>
          <p:nvPr/>
        </p:nvSpPr>
        <p:spPr>
          <a:xfrm>
            <a:off x="483110" y="4523583"/>
            <a:ext cx="1752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연구개발 효과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60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655C38B-6FBB-4E32-9D93-8A5F28FF25D6}"/>
              </a:ext>
            </a:extLst>
          </p:cNvPr>
          <p:cNvSpPr txBox="1"/>
          <p:nvPr/>
        </p:nvSpPr>
        <p:spPr>
          <a:xfrm>
            <a:off x="422693" y="613485"/>
            <a:ext cx="114420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defRPr/>
            </a:pP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종합설계개요</a:t>
            </a:r>
            <a:r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</a:t>
            </a:r>
            <a:r>
              <a:rPr kumimoji="0" lang="ko-KR" altLang="en-US" sz="16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구성도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수행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시나리오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개발환경 및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개발방법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현황   업무분담   </a:t>
            </a:r>
            <a:r>
              <a: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종합설계 </a:t>
            </a:r>
            <a:r>
              <a:rPr lang="ko-KR" altLang="en-US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수행일정   참고문헌      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249458" y="987559"/>
            <a:ext cx="394968" cy="72000"/>
            <a:chOff x="2548396" y="987559"/>
            <a:chExt cx="394968" cy="72000"/>
          </a:xfrm>
        </p:grpSpPr>
        <p:sp>
          <p:nvSpPr>
            <p:cNvPr id="4" name="타원 3">
              <a:extLst>
                <a:ext uri="{FF2B5EF4-FFF2-40B4-BE49-F238E27FC236}">
                  <a16:creationId xmlns="" xmlns:a16="http://schemas.microsoft.com/office/drawing/2014/main" id="{8440F14D-B988-409D-95FE-5B7648F91B95}"/>
                </a:ext>
              </a:extLst>
            </p:cNvPr>
            <p:cNvSpPr/>
            <p:nvPr/>
          </p:nvSpPr>
          <p:spPr>
            <a:xfrm>
              <a:off x="2548396" y="987559"/>
              <a:ext cx="72000" cy="72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="" xmlns:a16="http://schemas.microsoft.com/office/drawing/2014/main" id="{30DCEFA8-29A0-45C9-8FD4-75603F754365}"/>
                </a:ext>
              </a:extLst>
            </p:cNvPr>
            <p:cNvSpPr/>
            <p:nvPr/>
          </p:nvSpPr>
          <p:spPr>
            <a:xfrm>
              <a:off x="2709880" y="987559"/>
              <a:ext cx="72000" cy="72000"/>
            </a:xfrm>
            <a:prstGeom prst="ellipse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="" xmlns:a16="http://schemas.microsoft.com/office/drawing/2014/main" id="{DBBC54E5-BA86-4474-8B15-7EDAE815C312}"/>
                </a:ext>
              </a:extLst>
            </p:cNvPr>
            <p:cNvSpPr/>
            <p:nvPr/>
          </p:nvSpPr>
          <p:spPr>
            <a:xfrm>
              <a:off x="2871364" y="987559"/>
              <a:ext cx="72000" cy="72000"/>
            </a:xfrm>
            <a:prstGeom prst="ellipse">
              <a:avLst/>
            </a:prstGeom>
            <a:solidFill>
              <a:srgbClr val="DA79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="" xmlns:a16="http://schemas.microsoft.com/office/drawing/2014/main" id="{AAB24A8C-BB68-4982-B012-E3CDA83B8905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13" name="직사각형 12">
              <a:extLst>
                <a:ext uri="{FF2B5EF4-FFF2-40B4-BE49-F238E27FC236}">
                  <a16:creationId xmlns="" xmlns:a16="http://schemas.microsoft.com/office/drawing/2014/main" id="{57C8C192-13D9-4B04-821A-F35355037FF2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6250A00B-5C26-4889-BB55-D3AD795E559C}"/>
                </a:ext>
              </a:extLst>
            </p:cNvPr>
            <p:cNvSpPr txBox="1"/>
            <p:nvPr/>
          </p:nvSpPr>
          <p:spPr>
            <a:xfrm>
              <a:off x="385737" y="1307672"/>
              <a:ext cx="1752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구성도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4D0DFB72-5143-44B3-BAC7-6E97D0691580}"/>
              </a:ext>
            </a:extLst>
          </p:cNvPr>
          <p:cNvSpPr/>
          <p:nvPr/>
        </p:nvSpPr>
        <p:spPr>
          <a:xfrm>
            <a:off x="2077818" y="177374"/>
            <a:ext cx="738248" cy="376919"/>
          </a:xfrm>
          <a:prstGeom prst="rect">
            <a:avLst/>
          </a:prstGeom>
          <a:solidFill>
            <a:srgbClr val="CD4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88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28FC183B-39B4-44A0-8A12-5BE93B586406}"/>
              </a:ext>
            </a:extLst>
          </p:cNvPr>
          <p:cNvSpPr txBox="1"/>
          <p:nvPr/>
        </p:nvSpPr>
        <p:spPr>
          <a:xfrm>
            <a:off x="11567895" y="6406011"/>
            <a:ext cx="29687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="" xmlns:a16="http://schemas.microsoft.com/office/drawing/2014/main" id="{57C8C192-13D9-4B04-821A-F35355037FF2}"/>
              </a:ext>
            </a:extLst>
          </p:cNvPr>
          <p:cNvSpPr/>
          <p:nvPr/>
        </p:nvSpPr>
        <p:spPr>
          <a:xfrm>
            <a:off x="305333" y="1177943"/>
            <a:ext cx="11581333" cy="560310"/>
          </a:xfrm>
          <a:prstGeom prst="rect">
            <a:avLst/>
          </a:prstGeom>
          <a:solidFill>
            <a:srgbClr val="DA796C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6250A00B-5C26-4889-BB55-D3AD795E559C}"/>
              </a:ext>
            </a:extLst>
          </p:cNvPr>
          <p:cNvSpPr txBox="1"/>
          <p:nvPr/>
        </p:nvSpPr>
        <p:spPr>
          <a:xfrm>
            <a:off x="385737" y="1254404"/>
            <a:ext cx="25747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시스템 수행 시나리오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22693" y="236566"/>
            <a:ext cx="11442078" cy="822993"/>
            <a:chOff x="422693" y="236566"/>
            <a:chExt cx="11442078" cy="822993"/>
          </a:xfrm>
        </p:grpSpPr>
        <p:grpSp>
          <p:nvGrpSpPr>
            <p:cNvPr id="2" name="그룹 1"/>
            <p:cNvGrpSpPr/>
            <p:nvPr/>
          </p:nvGrpSpPr>
          <p:grpSpPr>
            <a:xfrm>
              <a:off x="422693" y="613485"/>
              <a:ext cx="11442078" cy="446074"/>
              <a:chOff x="422693" y="613485"/>
              <a:chExt cx="11442078" cy="446074"/>
            </a:xfrm>
          </p:grpSpPr>
          <p:sp>
            <p:nvSpPr>
              <p:cNvPr id="26" name="TextBox 25">
                <a:extLst>
                  <a:ext uri="{FF2B5EF4-FFF2-40B4-BE49-F238E27FC236}">
                    <a16:creationId xmlns="" xmlns:a16="http://schemas.microsoft.com/office/drawing/2014/main" id="{6655C38B-6FBB-4E32-9D93-8A5F28FF25D6}"/>
                  </a:ext>
                </a:extLst>
              </p:cNvPr>
              <p:cNvSpPr txBox="1"/>
              <p:nvPr/>
            </p:nvSpPr>
            <p:spPr>
              <a:xfrm>
                <a:off x="422693" y="613485"/>
                <a:ext cx="11442078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>
                  <a:defRPr/>
                </a:pPr>
                <a:r>
                  <a:rPr kumimoji="0" lang="ko-KR" altLang="en-US" sz="1400" b="1" i="0" u="none" strike="noStrike" kern="1200" cap="none" spc="0" normalizeH="0" baseline="0" noProof="0" smtClean="0">
                    <a:ln>
                      <a:noFill/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종합설계개요</a:t>
                </a:r>
                <a:r>
                  <a:rPr lang="ko-KR" altLang="en-US" sz="1400" b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1400" b="1" smtClean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 </a:t>
                </a:r>
                <a:r>
                  <a:rPr kumimoji="0" lang="ko-KR" altLang="en-US" sz="1400" i="0" u="none" strike="noStrike" kern="1200" cap="none" spc="0" normalizeH="0" baseline="0" noProof="0" smtClean="0">
                    <a:ln>
                      <a:noFill/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시스템 구성도</a:t>
                </a:r>
                <a:r>
                  <a:rPr kumimoji="0" lang="ko-KR" altLang="en-US" sz="1600" b="1" i="0" u="none" strike="noStrike" kern="1200" cap="none" spc="0" normalizeH="0" noProof="0" smtClean="0">
                    <a:ln>
                      <a:noFill/>
                    </a:ln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  </a:t>
                </a:r>
                <a:r>
                  <a:rPr lang="ko-KR" altLang="en-US" sz="1600" b="1" smtClean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시스템 </a:t>
                </a:r>
                <a:r>
                  <a:rPr lang="ko-KR" altLang="en-US" sz="1600" b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수행 </a:t>
                </a:r>
                <a:r>
                  <a:rPr lang="ko-KR" altLang="en-US" sz="1600" b="1" smtClean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시나리오   </a:t>
                </a:r>
                <a:r>
                  <a:rPr lang="ko-KR" altLang="en-US"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개발환경 및 </a:t>
                </a:r>
                <a:r>
                  <a:rPr lang="ko-KR" altLang="en-US" sz="140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개발방법   </a:t>
                </a:r>
                <a:r>
                  <a:rPr lang="ko-KR" altLang="en-US"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개발 </a:t>
                </a:r>
                <a:r>
                  <a:rPr lang="ko-KR" altLang="en-US" sz="140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현황   업무분담   </a:t>
                </a:r>
                <a:r>
                  <a:rPr lang="ko-KR" altLang="en-US"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종합설계 </a:t>
                </a:r>
                <a:r>
                  <a:rPr lang="ko-KR" altLang="en-US" sz="140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수행일정   참고문헌      </a:t>
                </a:r>
                <a:endPara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grpSp>
            <p:nvGrpSpPr>
              <p:cNvPr id="27" name="그룹 26"/>
              <p:cNvGrpSpPr/>
              <p:nvPr/>
            </p:nvGrpSpPr>
            <p:grpSpPr>
              <a:xfrm>
                <a:off x="3676742" y="987559"/>
                <a:ext cx="394968" cy="72000"/>
                <a:chOff x="2548396" y="987559"/>
                <a:chExt cx="394968" cy="72000"/>
              </a:xfrm>
            </p:grpSpPr>
            <p:sp>
              <p:nvSpPr>
                <p:cNvPr id="28" name="타원 27">
                  <a:extLst>
                    <a:ext uri="{FF2B5EF4-FFF2-40B4-BE49-F238E27FC236}">
                      <a16:creationId xmlns="" xmlns:a16="http://schemas.microsoft.com/office/drawing/2014/main" id="{8440F14D-B988-409D-95FE-5B7648F91B95}"/>
                    </a:ext>
                  </a:extLst>
                </p:cNvPr>
                <p:cNvSpPr/>
                <p:nvPr/>
              </p:nvSpPr>
              <p:spPr>
                <a:xfrm>
                  <a:off x="2548396" y="987559"/>
                  <a:ext cx="72000" cy="72000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endParaRPr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="" xmlns:a16="http://schemas.microsoft.com/office/drawing/2014/main" id="{30DCEFA8-29A0-45C9-8FD4-75603F754365}"/>
                    </a:ext>
                  </a:extLst>
                </p:cNvPr>
                <p:cNvSpPr/>
                <p:nvPr/>
              </p:nvSpPr>
              <p:spPr>
                <a:xfrm>
                  <a:off x="2709880" y="987559"/>
                  <a:ext cx="72000" cy="72000"/>
                </a:xfrm>
                <a:prstGeom prst="ellipse">
                  <a:avLst/>
                </a:prstGeom>
                <a:solidFill>
                  <a:srgbClr val="CD483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="" xmlns:a16="http://schemas.microsoft.com/office/drawing/2014/main" id="{DBBC54E5-BA86-4474-8B15-7EDAE815C312}"/>
                    </a:ext>
                  </a:extLst>
                </p:cNvPr>
                <p:cNvSpPr/>
                <p:nvPr/>
              </p:nvSpPr>
              <p:spPr>
                <a:xfrm>
                  <a:off x="2871364" y="987559"/>
                  <a:ext cx="72000" cy="72000"/>
                </a:xfrm>
                <a:prstGeom prst="ellipse">
                  <a:avLst/>
                </a:prstGeom>
                <a:solidFill>
                  <a:srgbClr val="DA79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endParaRPr>
                </a:p>
              </p:txBody>
            </p:sp>
          </p:grpSp>
        </p:grpSp>
        <p:sp>
          <p:nvSpPr>
            <p:cNvPr id="50" name="직사각형 49">
              <a:extLst>
                <a:ext uri="{FF2B5EF4-FFF2-40B4-BE49-F238E27FC236}">
                  <a16:creationId xmlns="" xmlns:a16="http://schemas.microsoft.com/office/drawing/2014/main" id="{4D0DFB72-5143-44B3-BAC7-6E97D0691580}"/>
                </a:ext>
              </a:extLst>
            </p:cNvPr>
            <p:cNvSpPr/>
            <p:nvPr/>
          </p:nvSpPr>
          <p:spPr>
            <a:xfrm>
              <a:off x="3541102" y="236566"/>
              <a:ext cx="738248" cy="376919"/>
            </a:xfrm>
            <a:prstGeom prst="rect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292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그룹 47"/>
          <p:cNvGrpSpPr/>
          <p:nvPr/>
        </p:nvGrpSpPr>
        <p:grpSpPr>
          <a:xfrm>
            <a:off x="422693" y="199564"/>
            <a:ext cx="11442078" cy="861477"/>
            <a:chOff x="422693" y="199564"/>
            <a:chExt cx="11442078" cy="861477"/>
          </a:xfrm>
        </p:grpSpPr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6655C38B-6FBB-4E32-9D93-8A5F28FF25D6}"/>
                </a:ext>
              </a:extLst>
            </p:cNvPr>
            <p:cNvSpPr txBox="1"/>
            <p:nvPr/>
          </p:nvSpPr>
          <p:spPr>
            <a:xfrm>
              <a:off x="422693" y="613485"/>
              <a:ext cx="11442078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defRPr/>
              </a:pPr>
              <a:r>
                <a:rPr kumimoji="0" lang="ko-KR" altLang="en-US" sz="1400" b="1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종합설계개요</a:t>
              </a:r>
              <a:r>
                <a:rPr lang="ko-KR" altLang="en-US" sz="14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14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</a:t>
              </a:r>
              <a:r>
                <a:rPr kumimoji="0" lang="ko-KR" altLang="en-US" sz="1400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구성도</a:t>
              </a:r>
              <a:r>
                <a:rPr kumimoji="0" lang="ko-KR" altLang="en-US" sz="1600" b="1" i="0" u="none" strike="noStrike" kern="1200" cap="none" spc="0" normalizeH="0" noProof="0" smtClean="0">
                  <a:ln>
                    <a:noFill/>
                  </a:ln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시나리오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6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개발환경 및 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개발방법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현황   업무분담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수행일정   참고문헌      </a:t>
              </a:r>
              <a:endPara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="" xmlns:a16="http://schemas.microsoft.com/office/drawing/2014/main" id="{4D0DFB72-5143-44B3-BAC7-6E97D0691580}"/>
                </a:ext>
              </a:extLst>
            </p:cNvPr>
            <p:cNvSpPr/>
            <p:nvPr/>
          </p:nvSpPr>
          <p:spPr>
            <a:xfrm>
              <a:off x="5442759" y="199564"/>
              <a:ext cx="738248" cy="376919"/>
            </a:xfrm>
            <a:prstGeom prst="rect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5614399" y="989041"/>
              <a:ext cx="394968" cy="72000"/>
              <a:chOff x="2548396" y="987559"/>
              <a:chExt cx="394968" cy="72000"/>
            </a:xfrm>
          </p:grpSpPr>
          <p:sp>
            <p:nvSpPr>
              <p:cNvPr id="11" name="타원 10">
                <a:extLst>
                  <a:ext uri="{FF2B5EF4-FFF2-40B4-BE49-F238E27FC236}">
                    <a16:creationId xmlns="" xmlns:a16="http://schemas.microsoft.com/office/drawing/2014/main" id="{8440F14D-B988-409D-95FE-5B7648F91B95}"/>
                  </a:ext>
                </a:extLst>
              </p:cNvPr>
              <p:cNvSpPr/>
              <p:nvPr/>
            </p:nvSpPr>
            <p:spPr>
              <a:xfrm>
                <a:off x="2548396" y="987559"/>
                <a:ext cx="72000" cy="720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30DCEFA8-29A0-45C9-8FD4-75603F754365}"/>
                  </a:ext>
                </a:extLst>
              </p:cNvPr>
              <p:cNvSpPr/>
              <p:nvPr/>
            </p:nvSpPr>
            <p:spPr>
              <a:xfrm>
                <a:off x="2709880" y="987559"/>
                <a:ext cx="72000" cy="72000"/>
              </a:xfrm>
              <a:prstGeom prst="ellipse">
                <a:avLst/>
              </a:prstGeom>
              <a:solidFill>
                <a:srgbClr val="CD48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="" xmlns:a16="http://schemas.microsoft.com/office/drawing/2014/main" id="{DBBC54E5-BA86-4474-8B15-7EDAE815C312}"/>
                  </a:ext>
                </a:extLst>
              </p:cNvPr>
              <p:cNvSpPr/>
              <p:nvPr/>
            </p:nvSpPr>
            <p:spPr>
              <a:xfrm>
                <a:off x="2871364" y="987559"/>
                <a:ext cx="72000" cy="72000"/>
              </a:xfrm>
              <a:prstGeom prst="ellipse">
                <a:avLst/>
              </a:prstGeom>
              <a:solidFill>
                <a:srgbClr val="DA79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F7CAD9CC-7935-4F85-9B22-6AE7F75232F2}"/>
              </a:ext>
            </a:extLst>
          </p:cNvPr>
          <p:cNvGrpSpPr/>
          <p:nvPr/>
        </p:nvGrpSpPr>
        <p:grpSpPr>
          <a:xfrm>
            <a:off x="305333" y="1177943"/>
            <a:ext cx="11581333" cy="560310"/>
            <a:chOff x="305333" y="1231211"/>
            <a:chExt cx="11581333" cy="560310"/>
          </a:xfrm>
        </p:grpSpPr>
        <p:sp>
          <p:nvSpPr>
            <p:cNvPr id="20" name="직사각형 19">
              <a:extLst>
                <a:ext uri="{FF2B5EF4-FFF2-40B4-BE49-F238E27FC236}">
                  <a16:creationId xmlns="" xmlns:a16="http://schemas.microsoft.com/office/drawing/2014/main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25747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개발환경 및 개발방법</a:t>
              </a:r>
              <a:endPara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037481" y="1964157"/>
            <a:ext cx="8212501" cy="3836860"/>
            <a:chOff x="2082312" y="1763527"/>
            <a:chExt cx="8212501" cy="3836860"/>
          </a:xfrm>
        </p:grpSpPr>
        <p:sp>
          <p:nvSpPr>
            <p:cNvPr id="34" name="사다리꼴 33">
              <a:extLst>
                <a:ext uri="{FF2B5EF4-FFF2-40B4-BE49-F238E27FC236}">
                  <a16:creationId xmlns="" xmlns:a16="http://schemas.microsoft.com/office/drawing/2014/main" id="{6FA5D383-D0C0-4A08-B561-98AC79CE5FAE}"/>
                </a:ext>
              </a:extLst>
            </p:cNvPr>
            <p:cNvSpPr/>
            <p:nvPr/>
          </p:nvSpPr>
          <p:spPr>
            <a:xfrm rot="10800000">
              <a:off x="2082312" y="3230588"/>
              <a:ext cx="6441218" cy="2369799"/>
            </a:xfrm>
            <a:prstGeom prst="trapezoid">
              <a:avLst>
                <a:gd name="adj" fmla="val 0"/>
              </a:avLst>
            </a:prstGeom>
            <a:solidFill>
              <a:srgbClr val="DA796C">
                <a:alpha val="1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5" name="그림 34" descr="개체이(가) 표시된 사진&#10;&#10;매우 높은 신뢰도로 생성된 설명">
              <a:extLst>
                <a:ext uri="{FF2B5EF4-FFF2-40B4-BE49-F238E27FC236}">
                  <a16:creationId xmlns="" xmlns:a16="http://schemas.microsoft.com/office/drawing/2014/main" id="{F19703C0-A1F8-4B3D-BEEC-0AFB72E84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9168" y="4400546"/>
              <a:ext cx="1749571" cy="944768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="" xmlns:a16="http://schemas.microsoft.com/office/drawing/2014/main" id="{2D71E857-4E43-4814-9457-C7E9D82CE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62770" y="4343661"/>
              <a:ext cx="1017488" cy="1017488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7A5A8AEA-BA38-4C6C-A1FF-89E2874D29EA}"/>
                </a:ext>
              </a:extLst>
            </p:cNvPr>
            <p:cNvSpPr txBox="1"/>
            <p:nvPr/>
          </p:nvSpPr>
          <p:spPr>
            <a:xfrm>
              <a:off x="2609105" y="4670280"/>
              <a:ext cx="9300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b="1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백엔드</a:t>
              </a:r>
              <a:endPara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="" xmlns:a16="http://schemas.microsoft.com/office/drawing/2014/main" id="{027DE822-F876-462B-93CB-424C9D873726}"/>
                </a:ext>
              </a:extLst>
            </p:cNvPr>
            <p:cNvGrpSpPr/>
            <p:nvPr/>
          </p:nvGrpSpPr>
          <p:grpSpPr>
            <a:xfrm>
              <a:off x="3853595" y="1763527"/>
              <a:ext cx="6441218" cy="2304957"/>
              <a:chOff x="1866187" y="1610636"/>
              <a:chExt cx="6441218" cy="2304957"/>
            </a:xfrm>
          </p:grpSpPr>
          <p:sp>
            <p:nvSpPr>
              <p:cNvPr id="41" name="사다리꼴 40">
                <a:extLst>
                  <a:ext uri="{FF2B5EF4-FFF2-40B4-BE49-F238E27FC236}">
                    <a16:creationId xmlns="" xmlns:a16="http://schemas.microsoft.com/office/drawing/2014/main" id="{D2272125-9FA5-4826-B118-B419FACA89D7}"/>
                  </a:ext>
                </a:extLst>
              </p:cNvPr>
              <p:cNvSpPr/>
              <p:nvPr/>
            </p:nvSpPr>
            <p:spPr>
              <a:xfrm rot="10800000">
                <a:off x="1866187" y="1610636"/>
                <a:ext cx="6441218" cy="2304957"/>
              </a:xfrm>
              <a:prstGeom prst="trapezoid">
                <a:avLst>
                  <a:gd name="adj" fmla="val 0"/>
                </a:avLst>
              </a:prstGeom>
              <a:solidFill>
                <a:srgbClr val="0070C0">
                  <a:alpha val="13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2" name="그룹 41">
                <a:extLst>
                  <a:ext uri="{FF2B5EF4-FFF2-40B4-BE49-F238E27FC236}">
                    <a16:creationId xmlns="" xmlns:a16="http://schemas.microsoft.com/office/drawing/2014/main" id="{6D847098-1903-4BE4-94ED-AEAA28B0CEA9}"/>
                  </a:ext>
                </a:extLst>
              </p:cNvPr>
              <p:cNvGrpSpPr/>
              <p:nvPr/>
            </p:nvGrpSpPr>
            <p:grpSpPr>
              <a:xfrm>
                <a:off x="2085096" y="1734242"/>
                <a:ext cx="4280486" cy="1060994"/>
                <a:chOff x="4043729" y="2305678"/>
                <a:chExt cx="4280486" cy="1060994"/>
              </a:xfrm>
            </p:grpSpPr>
            <p:pic>
              <p:nvPicPr>
                <p:cNvPr id="44" name="그림 43">
                  <a:extLst>
                    <a:ext uri="{FF2B5EF4-FFF2-40B4-BE49-F238E27FC236}">
                      <a16:creationId xmlns="" xmlns:a16="http://schemas.microsoft.com/office/drawing/2014/main" id="{FE2689E8-26F6-4241-AB27-C84EA55F58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43729" y="2340696"/>
                  <a:ext cx="990960" cy="990958"/>
                </a:xfrm>
                <a:prstGeom prst="rect">
                  <a:avLst/>
                </a:prstGeom>
              </p:spPr>
            </p:pic>
            <p:pic>
              <p:nvPicPr>
                <p:cNvPr id="45" name="그림 44">
                  <a:extLst>
                    <a:ext uri="{FF2B5EF4-FFF2-40B4-BE49-F238E27FC236}">
                      <a16:creationId xmlns="" xmlns:a16="http://schemas.microsoft.com/office/drawing/2014/main" id="{47354798-DE75-4713-A330-BD7613BA32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65783" y="2305678"/>
                  <a:ext cx="1060994" cy="1060994"/>
                </a:xfrm>
                <a:prstGeom prst="rect">
                  <a:avLst/>
                </a:prstGeom>
              </p:spPr>
            </p:pic>
            <p:pic>
              <p:nvPicPr>
                <p:cNvPr id="46" name="그림 45">
                  <a:extLst>
                    <a:ext uri="{FF2B5EF4-FFF2-40B4-BE49-F238E27FC236}">
                      <a16:creationId xmlns="" xmlns:a16="http://schemas.microsoft.com/office/drawing/2014/main" id="{47815DF2-9A39-4ED6-B94C-38293A1FB4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42661" y="2336231"/>
                  <a:ext cx="722728" cy="1017818"/>
                </a:xfrm>
                <a:prstGeom prst="rect">
                  <a:avLst/>
                </a:prstGeom>
              </p:spPr>
            </p:pic>
            <p:pic>
              <p:nvPicPr>
                <p:cNvPr id="47" name="그림 46" descr="표지판이(가) 표시된 사진&#10;&#10;매우 높은 신뢰도로 생성된 설명">
                  <a:extLst>
                    <a:ext uri="{FF2B5EF4-FFF2-40B4-BE49-F238E27FC236}">
                      <a16:creationId xmlns="" xmlns:a16="http://schemas.microsoft.com/office/drawing/2014/main" id="{D6A92185-7A52-42FF-915F-79F2C0A417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34112" y="2362329"/>
                  <a:ext cx="890103" cy="949443"/>
                </a:xfrm>
                <a:prstGeom prst="rect">
                  <a:avLst/>
                </a:prstGeom>
              </p:spPr>
            </p:pic>
          </p:grpSp>
          <p:sp>
            <p:nvSpPr>
              <p:cNvPr id="43" name="TextBox 42">
                <a:extLst>
                  <a:ext uri="{FF2B5EF4-FFF2-40B4-BE49-F238E27FC236}">
                    <a16:creationId xmlns="" xmlns:a16="http://schemas.microsoft.com/office/drawing/2014/main" id="{1647A3C7-A174-4E80-812E-5C50ADFF7FF2}"/>
                  </a:ext>
                </a:extLst>
              </p:cNvPr>
              <p:cNvSpPr txBox="1"/>
              <p:nvPr/>
            </p:nvSpPr>
            <p:spPr>
              <a:xfrm>
                <a:off x="6682929" y="2075793"/>
                <a:ext cx="130676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b="1" dirty="0" err="1">
                    <a:solidFill>
                      <a:srgbClr val="40404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프론트엔드</a:t>
                </a:r>
                <a:endParaRPr kumimoji="0" lang="en-US" altLang="ko-KR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F161A807-8E3E-4ABB-B5F8-3A80242242DD}"/>
                </a:ext>
              </a:extLst>
            </p:cNvPr>
            <p:cNvSpPr txBox="1"/>
            <p:nvPr/>
          </p:nvSpPr>
          <p:spPr>
            <a:xfrm>
              <a:off x="4877956" y="3377913"/>
              <a:ext cx="28332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CODIT</a:t>
              </a:r>
              <a:r>
                <a:rPr kumimoji="0" lang="ko-KR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C</a:t>
              </a: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lass</a:t>
              </a:r>
              <a:endPara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1612" y="4363568"/>
              <a:ext cx="1027190" cy="1027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015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="" xmlns:a16="http://schemas.microsoft.com/office/drawing/2014/main" id="{57C8C192-13D9-4B04-821A-F35355037FF2}"/>
              </a:ext>
            </a:extLst>
          </p:cNvPr>
          <p:cNvSpPr/>
          <p:nvPr/>
        </p:nvSpPr>
        <p:spPr>
          <a:xfrm>
            <a:off x="305333" y="1177943"/>
            <a:ext cx="11581333" cy="560310"/>
          </a:xfrm>
          <a:prstGeom prst="rect">
            <a:avLst/>
          </a:prstGeom>
          <a:solidFill>
            <a:srgbClr val="DA796C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422693" y="199564"/>
            <a:ext cx="11442078" cy="861477"/>
            <a:chOff x="422693" y="199564"/>
            <a:chExt cx="11442078" cy="861477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6655C38B-6FBB-4E32-9D93-8A5F28FF25D6}"/>
                </a:ext>
              </a:extLst>
            </p:cNvPr>
            <p:cNvSpPr txBox="1"/>
            <p:nvPr/>
          </p:nvSpPr>
          <p:spPr>
            <a:xfrm>
              <a:off x="422693" y="613485"/>
              <a:ext cx="11442078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defRPr/>
              </a:pPr>
              <a:r>
                <a:rPr kumimoji="0" lang="ko-KR" altLang="en-US" sz="1400" b="1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종합설계개요</a:t>
              </a:r>
              <a:r>
                <a:rPr lang="ko-KR" altLang="en-US" sz="14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14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</a:t>
              </a:r>
              <a:r>
                <a:rPr kumimoji="0" lang="ko-KR" altLang="en-US" sz="1400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구성도</a:t>
              </a:r>
              <a:r>
                <a:rPr kumimoji="0" lang="ko-KR" altLang="en-US" sz="1600" b="1" i="0" u="none" strike="noStrike" kern="1200" cap="none" spc="0" normalizeH="0" noProof="0" smtClean="0">
                  <a:ln>
                    <a:noFill/>
                  </a:ln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시나리오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개발환경 및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개발방법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6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 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현황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업무분담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수행일정   참고문헌      </a:t>
              </a:r>
              <a:endPara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="" xmlns:a16="http://schemas.microsoft.com/office/drawing/2014/main" id="{4D0DFB72-5143-44B3-BAC7-6E97D0691580}"/>
                </a:ext>
              </a:extLst>
            </p:cNvPr>
            <p:cNvSpPr/>
            <p:nvPr/>
          </p:nvSpPr>
          <p:spPr>
            <a:xfrm>
              <a:off x="6757754" y="199564"/>
              <a:ext cx="738248" cy="376919"/>
            </a:xfrm>
            <a:prstGeom prst="rect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6929394" y="989041"/>
              <a:ext cx="394968" cy="72000"/>
              <a:chOff x="2548396" y="987559"/>
              <a:chExt cx="394968" cy="72000"/>
            </a:xfrm>
          </p:grpSpPr>
          <p:sp>
            <p:nvSpPr>
              <p:cNvPr id="10" name="타원 9">
                <a:extLst>
                  <a:ext uri="{FF2B5EF4-FFF2-40B4-BE49-F238E27FC236}">
                    <a16:creationId xmlns="" xmlns:a16="http://schemas.microsoft.com/office/drawing/2014/main" id="{8440F14D-B988-409D-95FE-5B7648F91B95}"/>
                  </a:ext>
                </a:extLst>
              </p:cNvPr>
              <p:cNvSpPr/>
              <p:nvPr/>
            </p:nvSpPr>
            <p:spPr>
              <a:xfrm>
                <a:off x="2548396" y="987559"/>
                <a:ext cx="72000" cy="720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="" xmlns:a16="http://schemas.microsoft.com/office/drawing/2014/main" id="{30DCEFA8-29A0-45C9-8FD4-75603F754365}"/>
                  </a:ext>
                </a:extLst>
              </p:cNvPr>
              <p:cNvSpPr/>
              <p:nvPr/>
            </p:nvSpPr>
            <p:spPr>
              <a:xfrm>
                <a:off x="2709880" y="987559"/>
                <a:ext cx="72000" cy="72000"/>
              </a:xfrm>
              <a:prstGeom prst="ellipse">
                <a:avLst/>
              </a:prstGeom>
              <a:solidFill>
                <a:srgbClr val="CD48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DBBC54E5-BA86-4474-8B15-7EDAE815C312}"/>
                  </a:ext>
                </a:extLst>
              </p:cNvPr>
              <p:cNvSpPr/>
              <p:nvPr/>
            </p:nvSpPr>
            <p:spPr>
              <a:xfrm>
                <a:off x="2871364" y="987559"/>
                <a:ext cx="72000" cy="72000"/>
              </a:xfrm>
              <a:prstGeom prst="ellipse">
                <a:avLst/>
              </a:prstGeom>
              <a:solidFill>
                <a:srgbClr val="DA79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FE751CAD-B587-47F5-96EC-C6DFC8AF0149}"/>
              </a:ext>
            </a:extLst>
          </p:cNvPr>
          <p:cNvSpPr txBox="1"/>
          <p:nvPr/>
        </p:nvSpPr>
        <p:spPr>
          <a:xfrm>
            <a:off x="1468568" y="1805989"/>
            <a:ext cx="77348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커뮤니티 전체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게시판 확인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글쓰기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수정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 err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댓글달기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등 모두 포함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학생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교수 이용자에 따른 전체 웹 </a:t>
            </a:r>
            <a:r>
              <a:rPr lang="ko-KR" altLang="en-US" sz="2000" dirty="0" err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뷰</a:t>
            </a:r>
            <a:endParaRPr lang="en-US" altLang="ko-KR" sz="2000" dirty="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ko-KR" sz="2000" dirty="0" err="1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Summernote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통한 텍스트 편집기 기능</a:t>
            </a:r>
            <a:endParaRPr lang="en-US" altLang="ko-KR" sz="2000" dirty="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에디터 상에서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언어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input/output</a:t>
            </a:r>
            <a:r>
              <a:rPr lang="ko-KR" altLang="en-US" sz="200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출력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F7CAD9CC-7935-4F85-9B22-6AE7F75232F2}"/>
              </a:ext>
            </a:extLst>
          </p:cNvPr>
          <p:cNvGrpSpPr/>
          <p:nvPr/>
        </p:nvGrpSpPr>
        <p:grpSpPr>
          <a:xfrm>
            <a:off x="305333" y="3353962"/>
            <a:ext cx="11581333" cy="560310"/>
            <a:chOff x="305333" y="1231211"/>
            <a:chExt cx="11581333" cy="560310"/>
          </a:xfrm>
        </p:grpSpPr>
        <p:sp>
          <p:nvSpPr>
            <p:cNvPr id="18" name="직사각형 17">
              <a:extLst>
                <a:ext uri="{FF2B5EF4-FFF2-40B4-BE49-F238E27FC236}">
                  <a16:creationId xmlns="" xmlns:a16="http://schemas.microsoft.com/office/drawing/2014/main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15039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</a:t>
              </a:r>
              <a:r>
                <a:rPr lang="ko-KR" altLang="en-US" sz="2000" b="1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할</a:t>
              </a:r>
              <a:r>
                <a:rPr lang="ko-KR" altLang="en-US" sz="2000" b="1" dirty="0" smtClean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기능</a:t>
              </a:r>
              <a:endPara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FE751CAD-B587-47F5-96EC-C6DFC8AF0149}"/>
              </a:ext>
            </a:extLst>
          </p:cNvPr>
          <p:cNvSpPr txBox="1"/>
          <p:nvPr/>
        </p:nvSpPr>
        <p:spPr>
          <a:xfrm>
            <a:off x="1468568" y="3967043"/>
            <a:ext cx="3302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에디터 지원언어 중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Java </a:t>
            </a:r>
            <a:endParaRPr lang="en-US" altLang="ko-KR" sz="2000" dirty="0" smtClean="0">
              <a:solidFill>
                <a:srgbClr val="40404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기본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LMS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="" xmlns:a16="http://schemas.microsoft.com/office/drawing/2014/main" id="{F7CAD9CC-7935-4F85-9B22-6AE7F75232F2}"/>
              </a:ext>
            </a:extLst>
          </p:cNvPr>
          <p:cNvGrpSpPr/>
          <p:nvPr/>
        </p:nvGrpSpPr>
        <p:grpSpPr>
          <a:xfrm>
            <a:off x="293796" y="4954340"/>
            <a:ext cx="11581333" cy="560310"/>
            <a:chOff x="305333" y="1231211"/>
            <a:chExt cx="11581333" cy="560310"/>
          </a:xfrm>
        </p:grpSpPr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003023BB-01D9-46A3-B84F-A3845E64DC81}"/>
                </a:ext>
              </a:extLst>
            </p:cNvPr>
            <p:cNvSpPr/>
            <p:nvPr/>
          </p:nvSpPr>
          <p:spPr>
            <a:xfrm>
              <a:off x="305333" y="1231211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FEEFF06E-BC6E-4269-9BE3-A5687C67996F}"/>
                </a:ext>
              </a:extLst>
            </p:cNvPr>
            <p:cNvSpPr txBox="1"/>
            <p:nvPr/>
          </p:nvSpPr>
          <p:spPr>
            <a:xfrm>
              <a:off x="505005" y="1307672"/>
              <a:ext cx="25747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개발에서 제외</a:t>
              </a:r>
              <a:r>
                <a:rPr lang="ko-KR" altLang="en-US" sz="2000" b="1" dirty="0" smtClean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할 기능</a:t>
              </a:r>
              <a:endPara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FE751CAD-B587-47F5-96EC-C6DFC8AF0149}"/>
              </a:ext>
            </a:extLst>
          </p:cNvPr>
          <p:cNvSpPr txBox="1"/>
          <p:nvPr/>
        </p:nvSpPr>
        <p:spPr>
          <a:xfrm>
            <a:off x="1516300" y="5525086"/>
            <a:ext cx="332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언어 중 </a:t>
            </a:r>
            <a:r>
              <a:rPr lang="en-US" altLang="ko-KR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python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지원 </a:t>
            </a:r>
            <a:r>
              <a:rPr lang="ko-KR" altLang="en-US" sz="200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FEEFF06E-BC6E-4269-9BE3-A5687C67996F}"/>
              </a:ext>
            </a:extLst>
          </p:cNvPr>
          <p:cNvSpPr txBox="1"/>
          <p:nvPr/>
        </p:nvSpPr>
        <p:spPr>
          <a:xfrm>
            <a:off x="505005" y="1258043"/>
            <a:ext cx="2077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개발</a:t>
            </a:r>
            <a:r>
              <a:rPr lang="ko-KR" altLang="en-US" sz="2000" b="1" noProof="0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b="1" noProof="0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완료한</a:t>
            </a:r>
            <a:r>
              <a:rPr lang="ko-KR" altLang="en-US" sz="2000" b="1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b="1" dirty="0" smtClean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기능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224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422693" y="199564"/>
            <a:ext cx="11442078" cy="861477"/>
            <a:chOff x="422693" y="199564"/>
            <a:chExt cx="11442078" cy="861477"/>
          </a:xfrm>
        </p:grpSpPr>
        <p:sp>
          <p:nvSpPr>
            <p:cNvPr id="3" name="TextBox 2">
              <a:extLst>
                <a:ext uri="{FF2B5EF4-FFF2-40B4-BE49-F238E27FC236}">
                  <a16:creationId xmlns="" xmlns:a16="http://schemas.microsoft.com/office/drawing/2014/main" id="{6655C38B-6FBB-4E32-9D93-8A5F28FF25D6}"/>
                </a:ext>
              </a:extLst>
            </p:cNvPr>
            <p:cNvSpPr txBox="1"/>
            <p:nvPr/>
          </p:nvSpPr>
          <p:spPr>
            <a:xfrm>
              <a:off x="422693" y="613485"/>
              <a:ext cx="11442078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defRPr/>
              </a:pPr>
              <a:r>
                <a:rPr kumimoji="0" lang="ko-KR" altLang="en-US" sz="1400" b="1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종합설계개요</a:t>
              </a:r>
              <a:r>
                <a:rPr lang="ko-KR" altLang="en-US" sz="14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ko-KR" altLang="en-US" sz="14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</a:t>
              </a:r>
              <a:r>
                <a:rPr kumimoji="0" lang="ko-KR" altLang="en-US" sz="1400" i="0" u="none" strike="noStrike" kern="1200" cap="none" spc="0" normalizeH="0" baseline="0" noProof="0" smtClean="0">
                  <a:ln>
                    <a:noFill/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구성도</a:t>
              </a:r>
              <a:r>
                <a:rPr kumimoji="0" lang="ko-KR" altLang="en-US" sz="1600" b="1" i="0" u="none" strike="noStrike" kern="1200" cap="none" spc="0" normalizeH="0" noProof="0" smtClean="0">
                  <a:ln>
                    <a:noFill/>
                  </a:ln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시나리오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개발환경 및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개발방법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</a:t>
              </a:r>
              <a:r>
                <a:rPr lang="ko-KR" altLang="en-US" sz="1600" b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개발 </a:t>
              </a:r>
              <a:r>
                <a:rPr lang="ko-KR" altLang="en-US" sz="1600" b="1" smtClean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현황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  업무분담   </a:t>
              </a:r>
              <a:r>
                <a:rPr lang="ko-KR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종합설계 </a:t>
              </a:r>
              <a:r>
                <a:rPr lang="ko-KR" alt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수행일정   참고문헌      </a:t>
              </a:r>
              <a:endParaRPr lang="ko-KR" altLang="en-US" sz="1400">
                <a:solidFill>
                  <a:schemeClr val="tx1">
                    <a:lumMod val="50000"/>
                    <a:lumOff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="" xmlns:a16="http://schemas.microsoft.com/office/drawing/2014/main" id="{4D0DFB72-5143-44B3-BAC7-6E97D0691580}"/>
                </a:ext>
              </a:extLst>
            </p:cNvPr>
            <p:cNvSpPr/>
            <p:nvPr/>
          </p:nvSpPr>
          <p:spPr>
            <a:xfrm>
              <a:off x="6757754" y="199564"/>
              <a:ext cx="738248" cy="376919"/>
            </a:xfrm>
            <a:prstGeom prst="rect">
              <a:avLst/>
            </a:prstGeom>
            <a:solidFill>
              <a:srgbClr val="CD48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6929394" y="989041"/>
              <a:ext cx="394968" cy="72000"/>
              <a:chOff x="2548396" y="987559"/>
              <a:chExt cx="394968" cy="72000"/>
            </a:xfrm>
          </p:grpSpPr>
          <p:sp>
            <p:nvSpPr>
              <p:cNvPr id="10" name="타원 9">
                <a:extLst>
                  <a:ext uri="{FF2B5EF4-FFF2-40B4-BE49-F238E27FC236}">
                    <a16:creationId xmlns="" xmlns:a16="http://schemas.microsoft.com/office/drawing/2014/main" id="{8440F14D-B988-409D-95FE-5B7648F91B95}"/>
                  </a:ext>
                </a:extLst>
              </p:cNvPr>
              <p:cNvSpPr/>
              <p:nvPr/>
            </p:nvSpPr>
            <p:spPr>
              <a:xfrm>
                <a:off x="2548396" y="987559"/>
                <a:ext cx="72000" cy="720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="" xmlns:a16="http://schemas.microsoft.com/office/drawing/2014/main" id="{30DCEFA8-29A0-45C9-8FD4-75603F754365}"/>
                  </a:ext>
                </a:extLst>
              </p:cNvPr>
              <p:cNvSpPr/>
              <p:nvPr/>
            </p:nvSpPr>
            <p:spPr>
              <a:xfrm>
                <a:off x="2709880" y="987559"/>
                <a:ext cx="72000" cy="72000"/>
              </a:xfrm>
              <a:prstGeom prst="ellipse">
                <a:avLst/>
              </a:prstGeom>
              <a:solidFill>
                <a:srgbClr val="CD48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="" xmlns:a16="http://schemas.microsoft.com/office/drawing/2014/main" id="{DBBC54E5-BA86-4474-8B15-7EDAE815C312}"/>
                  </a:ext>
                </a:extLst>
              </p:cNvPr>
              <p:cNvSpPr/>
              <p:nvPr/>
            </p:nvSpPr>
            <p:spPr>
              <a:xfrm>
                <a:off x="2871364" y="987559"/>
                <a:ext cx="72000" cy="72000"/>
              </a:xfrm>
              <a:prstGeom prst="ellipse">
                <a:avLst/>
              </a:prstGeom>
              <a:solidFill>
                <a:srgbClr val="DA79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6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p:grpSp>
      </p:grpSp>
      <p:grpSp>
        <p:nvGrpSpPr>
          <p:cNvPr id="24" name="그룹 23"/>
          <p:cNvGrpSpPr/>
          <p:nvPr/>
        </p:nvGrpSpPr>
        <p:grpSpPr>
          <a:xfrm>
            <a:off x="305333" y="1177943"/>
            <a:ext cx="11581333" cy="4614369"/>
            <a:chOff x="305333" y="1177943"/>
            <a:chExt cx="11581333" cy="4614369"/>
          </a:xfrm>
        </p:grpSpPr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2D3B6194-F401-4423-8BF7-699B10C98EE4}"/>
                </a:ext>
              </a:extLst>
            </p:cNvPr>
            <p:cNvSpPr/>
            <p:nvPr/>
          </p:nvSpPr>
          <p:spPr>
            <a:xfrm>
              <a:off x="305333" y="2737503"/>
              <a:ext cx="11581333" cy="560310"/>
            </a:xfrm>
            <a:prstGeom prst="rect">
              <a:avLst/>
            </a:prstGeom>
            <a:solidFill>
              <a:srgbClr val="DA796C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81C3672D-3B26-4A6A-A1E0-06A0FCF70723}"/>
                </a:ext>
              </a:extLst>
            </p:cNvPr>
            <p:cNvSpPr txBox="1"/>
            <p:nvPr/>
          </p:nvSpPr>
          <p:spPr>
            <a:xfrm>
              <a:off x="505005" y="2813964"/>
              <a:ext cx="21483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000" b="1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팀원별</a:t>
              </a:r>
              <a:r>
                <a:rPr lang="ko-KR" altLang="en-US" sz="2000" b="1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r>
                <a:rPr lang="en-US" altLang="ko-KR" sz="2000" b="1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GitHub ID</a:t>
              </a:r>
              <a:endPara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="" xmlns:a16="http://schemas.microsoft.com/office/drawing/2014/main" id="{F7CAD9CC-7935-4F85-9B22-6AE7F75232F2}"/>
                </a:ext>
              </a:extLst>
            </p:cNvPr>
            <p:cNvGrpSpPr/>
            <p:nvPr/>
          </p:nvGrpSpPr>
          <p:grpSpPr>
            <a:xfrm>
              <a:off x="305333" y="1177943"/>
              <a:ext cx="11581333" cy="560310"/>
              <a:chOff x="305333" y="1231211"/>
              <a:chExt cx="11581333" cy="560310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="" xmlns:a16="http://schemas.microsoft.com/office/drawing/2014/main" id="{003023BB-01D9-46A3-B84F-A3845E64DC81}"/>
                  </a:ext>
                </a:extLst>
              </p:cNvPr>
              <p:cNvSpPr/>
              <p:nvPr/>
            </p:nvSpPr>
            <p:spPr>
              <a:xfrm>
                <a:off x="305333" y="1231211"/>
                <a:ext cx="11581333" cy="560310"/>
              </a:xfrm>
              <a:prstGeom prst="rect">
                <a:avLst/>
              </a:prstGeom>
              <a:solidFill>
                <a:srgbClr val="DA796C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="" xmlns:a16="http://schemas.microsoft.com/office/drawing/2014/main" id="{FEEFF06E-BC6E-4269-9BE3-A5687C67996F}"/>
                  </a:ext>
                </a:extLst>
              </p:cNvPr>
              <p:cNvSpPr txBox="1"/>
              <p:nvPr/>
            </p:nvSpPr>
            <p:spPr>
              <a:xfrm>
                <a:off x="505005" y="1307672"/>
                <a:ext cx="98777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2000" b="1" dirty="0">
                    <a:solidFill>
                      <a:srgbClr val="40404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GitHub</a:t>
                </a:r>
                <a:endParaRPr kumimoji="0" lang="ko-KR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="" xmlns:a16="http://schemas.microsoft.com/office/drawing/2014/main" id="{6AC3CAB6-E550-4D6B-971D-C506599B89D8}"/>
                </a:ext>
              </a:extLst>
            </p:cNvPr>
            <p:cNvSpPr txBox="1"/>
            <p:nvPr/>
          </p:nvSpPr>
          <p:spPr>
            <a:xfrm>
              <a:off x="3355230" y="1913415"/>
              <a:ext cx="5658921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  <a:hlinkClick r:id="rId2"/>
                </a:rPr>
                <a:t>https://github.com/MikyeongKim/CapstoneProject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endParaRPr lang="en-US" altLang="ko-KR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BC414C71-2503-4382-B2D0-288E96330F2A}"/>
                </a:ext>
              </a:extLst>
            </p:cNvPr>
            <p:cNvSpPr txBox="1"/>
            <p:nvPr/>
          </p:nvSpPr>
          <p:spPr>
            <a:xfrm>
              <a:off x="4354977" y="3483988"/>
              <a:ext cx="3482043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팀장 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: </a:t>
              </a:r>
              <a:r>
                <a:rPr lang="ko-KR" altLang="en-US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홍종화</a:t>
              </a:r>
              <a:r>
                <a:rPr lang="en-US" altLang="ko-KR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	</a:t>
              </a:r>
              <a:r>
                <a:rPr lang="en-US" altLang="ko-KR" smtClean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JongHwaJoa</a:t>
              </a:r>
              <a:endParaRPr lang="en-US" altLang="ko-KR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ct val="20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팀원 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: </a:t>
              </a: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김미경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	</a:t>
              </a:r>
              <a:r>
                <a:rPr lang="en-US" altLang="ko-KR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MikyeongKim</a:t>
              </a:r>
              <a:endParaRPr lang="en-US" altLang="ko-KR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ct val="20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팀원 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: </a:t>
              </a: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김태경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	</a:t>
              </a:r>
              <a:r>
                <a:rPr lang="en-US" altLang="ko-KR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tkZzang</a:t>
              </a:r>
              <a:endParaRPr lang="en-US" altLang="ko-KR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ct val="200000"/>
                </a:lnSpc>
                <a:defRPr/>
              </a:pPr>
              <a:r>
                <a:rPr lang="ko-KR" altLang="en-US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팀원 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: </a:t>
              </a:r>
              <a:r>
                <a:rPr lang="ko-KR" altLang="en-US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조규연</a:t>
              </a:r>
              <a:r>
                <a:rPr lang="en-US" altLang="ko-KR" dirty="0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	</a:t>
              </a:r>
              <a:r>
                <a:rPr lang="en-US" altLang="ko-KR" dirty="0" err="1">
                  <a:solidFill>
                    <a:srgbClr val="40404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JoGyuYeon</a:t>
              </a:r>
              <a:endParaRPr lang="en-US" altLang="ko-KR" b="1" dirty="0">
                <a:solidFill>
                  <a:srgbClr val="40404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78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기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606</Words>
  <Application>Microsoft Office PowerPoint</Application>
  <PresentationFormat>사용자 지정</PresentationFormat>
  <Paragraphs>153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굴림</vt:lpstr>
      <vt:lpstr>Arial</vt:lpstr>
      <vt:lpstr>맑은 고딕</vt:lpstr>
      <vt:lpstr>함초롬돋움</vt:lpstr>
      <vt:lpstr>Wingdings</vt:lpstr>
      <vt:lpstr>나눔스퀘어</vt:lpstr>
      <vt:lpstr>기본</vt:lpstr>
      <vt:lpstr>1_기본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user</cp:lastModifiedBy>
  <cp:revision>123</cp:revision>
  <cp:lastPrinted>2018-04-24T04:41:07Z</cp:lastPrinted>
  <dcterms:created xsi:type="dcterms:W3CDTF">2017-11-24T11:22:27Z</dcterms:created>
  <dcterms:modified xsi:type="dcterms:W3CDTF">2018-04-26T03:45:06Z</dcterms:modified>
</cp:coreProperties>
</file>

<file path=docProps/thumbnail.jpeg>
</file>